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491" r:id="rId3"/>
    <p:sldId id="699" r:id="rId4"/>
    <p:sldId id="711" r:id="rId5"/>
    <p:sldId id="260" r:id="rId6"/>
    <p:sldId id="700" r:id="rId7"/>
    <p:sldId id="684" r:id="rId8"/>
    <p:sldId id="688" r:id="rId9"/>
    <p:sldId id="705" r:id="rId10"/>
    <p:sldId id="706" r:id="rId11"/>
    <p:sldId id="710" r:id="rId12"/>
    <p:sldId id="702" r:id="rId13"/>
    <p:sldId id="709" r:id="rId14"/>
    <p:sldId id="701" r:id="rId15"/>
    <p:sldId id="432" r:id="rId16"/>
    <p:sldId id="697"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8" autoAdjust="0"/>
    <p:restoredTop sz="94291" autoAdjust="0"/>
  </p:normalViewPr>
  <p:slideViewPr>
    <p:cSldViewPr snapToGrid="0" snapToObjects="1">
      <p:cViewPr varScale="1">
        <p:scale>
          <a:sx n="68" d="100"/>
          <a:sy n="68" d="100"/>
        </p:scale>
        <p:origin x="143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04"/>
    </p:cViewPr>
  </p:sorterViewPr>
  <p:notesViewPr>
    <p:cSldViewPr snapToGrid="0" snapToObjects="1">
      <p:cViewPr varScale="1">
        <p:scale>
          <a:sx n="69" d="100"/>
          <a:sy n="69" d="100"/>
        </p:scale>
        <p:origin x="-2568" y="-12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c:style val="18"/>
  <c:chart>
    <c:autoTitleDeleted val="1"/>
    <c:plotArea>
      <c:layout>
        <c:manualLayout>
          <c:layoutTarget val="inner"/>
          <c:xMode val="edge"/>
          <c:yMode val="edge"/>
          <c:x val="0.21066399999999999"/>
          <c:y val="0.102756"/>
          <c:w val="0.78433600000000003"/>
          <c:h val="0.83255900000000005"/>
        </c:manualLayout>
      </c:layout>
      <c:barChart>
        <c:barDir val="col"/>
        <c:grouping val="clustered"/>
        <c:varyColors val="0"/>
        <c:ser>
          <c:idx val="0"/>
          <c:order val="0"/>
          <c:tx>
            <c:strRef>
              <c:f>Sheet1!$B$1</c:f>
              <c:strCache>
                <c:ptCount val="1"/>
                <c:pt idx="0">
                  <c:v>1</c:v>
                </c:pt>
              </c:strCache>
            </c:strRef>
          </c:tx>
          <c:spPr>
            <a:solidFill>
              <a:schemeClr val="accent3"/>
            </a:solidFill>
            <a:ln w="9525" cap="flat">
              <a:noFill/>
              <a:miter lim="400000"/>
            </a:ln>
            <a:effectLst/>
          </c:spPr>
          <c:invertIfNegative val="0"/>
          <c:cat>
            <c:strRef>
              <c:f>Sheet1!$A$2:$A$2</c:f>
              <c:strCache>
                <c:ptCount val="1"/>
              </c:strCache>
            </c:strRef>
          </c:cat>
          <c:val>
            <c:numRef>
              <c:f>Sheet1!$B$2:$B$2</c:f>
              <c:numCache>
                <c:formatCode>General</c:formatCode>
                <c:ptCount val="1"/>
                <c:pt idx="0">
                  <c:v>88</c:v>
                </c:pt>
              </c:numCache>
            </c:numRef>
          </c:val>
          <c:extLst>
            <c:ext xmlns:c16="http://schemas.microsoft.com/office/drawing/2014/chart" uri="{C3380CC4-5D6E-409C-BE32-E72D297353CC}">
              <c16:uniqueId val="{00000000-82F0-4058-8B35-CD9DBE6BBDBE}"/>
            </c:ext>
          </c:extLst>
        </c:ser>
        <c:ser>
          <c:idx val="1"/>
          <c:order val="1"/>
          <c:tx>
            <c:strRef>
              <c:f>Sheet1!$C$1</c:f>
              <c:strCache>
                <c:ptCount val="1"/>
                <c:pt idx="0">
                  <c:v>2</c:v>
                </c:pt>
              </c:strCache>
            </c:strRef>
          </c:tx>
          <c:spPr>
            <a:solidFill>
              <a:srgbClr val="C3D69B"/>
            </a:solidFill>
            <a:ln w="9525" cap="flat">
              <a:noFill/>
              <a:miter lim="400000"/>
            </a:ln>
            <a:effectLst/>
          </c:spPr>
          <c:invertIfNegative val="0"/>
          <c:cat>
            <c:strRef>
              <c:f>Sheet1!$A$2:$A$2</c:f>
              <c:strCache>
                <c:ptCount val="1"/>
              </c:strCache>
            </c:strRef>
          </c:cat>
          <c:val>
            <c:numRef>
              <c:f>Sheet1!$C$2:$C$2</c:f>
              <c:numCache>
                <c:formatCode>General</c:formatCode>
                <c:ptCount val="1"/>
                <c:pt idx="0">
                  <c:v>85</c:v>
                </c:pt>
              </c:numCache>
            </c:numRef>
          </c:val>
          <c:extLst>
            <c:ext xmlns:c16="http://schemas.microsoft.com/office/drawing/2014/chart" uri="{C3380CC4-5D6E-409C-BE32-E72D297353CC}">
              <c16:uniqueId val="{00000001-82F0-4058-8B35-CD9DBE6BBDBE}"/>
            </c:ext>
          </c:extLst>
        </c:ser>
        <c:ser>
          <c:idx val="2"/>
          <c:order val="2"/>
          <c:tx>
            <c:strRef>
              <c:f>Sheet1!$D$1</c:f>
              <c:strCache>
                <c:ptCount val="1"/>
                <c:pt idx="0">
                  <c:v>3</c:v>
                </c:pt>
              </c:strCache>
            </c:strRef>
          </c:tx>
          <c:spPr>
            <a:solidFill>
              <a:srgbClr val="D7E4BD"/>
            </a:solidFill>
            <a:ln w="9525" cap="flat">
              <a:noFill/>
              <a:miter lim="400000"/>
            </a:ln>
            <a:effectLst/>
          </c:spPr>
          <c:invertIfNegative val="0"/>
          <c:cat>
            <c:strRef>
              <c:f>Sheet1!$A$2:$A$2</c:f>
              <c:strCache>
                <c:ptCount val="1"/>
              </c:strCache>
            </c:strRef>
          </c:cat>
          <c:val>
            <c:numRef>
              <c:f>Sheet1!$D$2:$D$2</c:f>
              <c:numCache>
                <c:formatCode>General</c:formatCode>
                <c:ptCount val="1"/>
                <c:pt idx="0">
                  <c:v>77</c:v>
                </c:pt>
              </c:numCache>
            </c:numRef>
          </c:val>
          <c:extLst>
            <c:ext xmlns:c16="http://schemas.microsoft.com/office/drawing/2014/chart" uri="{C3380CC4-5D6E-409C-BE32-E72D297353CC}">
              <c16:uniqueId val="{00000002-82F0-4058-8B35-CD9DBE6BBDBE}"/>
            </c:ext>
          </c:extLst>
        </c:ser>
        <c:ser>
          <c:idx val="3"/>
          <c:order val="3"/>
          <c:tx>
            <c:strRef>
              <c:f>Sheet1!$E$1</c:f>
              <c:strCache>
                <c:ptCount val="1"/>
                <c:pt idx="0">
                  <c:v>4</c:v>
                </c:pt>
              </c:strCache>
            </c:strRef>
          </c:tx>
          <c:spPr>
            <a:solidFill>
              <a:schemeClr val="accent2"/>
            </a:solidFill>
            <a:ln w="9525" cap="flat">
              <a:noFill/>
              <a:miter lim="400000"/>
            </a:ln>
            <a:effectLst/>
          </c:spPr>
          <c:invertIfNegative val="0"/>
          <c:cat>
            <c:strRef>
              <c:f>Sheet1!$A$2:$A$2</c:f>
              <c:strCache>
                <c:ptCount val="1"/>
              </c:strCache>
            </c:strRef>
          </c:cat>
          <c:val>
            <c:numRef>
              <c:f>Sheet1!$E$2:$E$2</c:f>
              <c:numCache>
                <c:formatCode>General</c:formatCode>
                <c:ptCount val="1"/>
                <c:pt idx="0">
                  <c:v>81</c:v>
                </c:pt>
              </c:numCache>
            </c:numRef>
          </c:val>
          <c:extLst>
            <c:ext xmlns:c16="http://schemas.microsoft.com/office/drawing/2014/chart" uri="{C3380CC4-5D6E-409C-BE32-E72D297353CC}">
              <c16:uniqueId val="{00000003-82F0-4058-8B35-CD9DBE6BBDBE}"/>
            </c:ext>
          </c:extLst>
        </c:ser>
        <c:ser>
          <c:idx val="4"/>
          <c:order val="4"/>
          <c:tx>
            <c:strRef>
              <c:f>Sheet1!$F$1</c:f>
              <c:strCache>
                <c:ptCount val="1"/>
                <c:pt idx="0">
                  <c:v>5</c:v>
                </c:pt>
              </c:strCache>
            </c:strRef>
          </c:tx>
          <c:spPr>
            <a:solidFill>
              <a:schemeClr val="accent1"/>
            </a:solidFill>
            <a:ln w="9525" cap="flat">
              <a:noFill/>
              <a:miter lim="400000"/>
            </a:ln>
            <a:effectLst/>
          </c:spPr>
          <c:invertIfNegative val="0"/>
          <c:cat>
            <c:strRef>
              <c:f>Sheet1!$A$2:$A$2</c:f>
              <c:strCache>
                <c:ptCount val="1"/>
              </c:strCache>
            </c:strRef>
          </c:cat>
          <c:val>
            <c:numRef>
              <c:f>Sheet1!$F$2:$F$2</c:f>
              <c:numCache>
                <c:formatCode>General</c:formatCode>
                <c:ptCount val="1"/>
                <c:pt idx="0">
                  <c:v>61</c:v>
                </c:pt>
              </c:numCache>
            </c:numRef>
          </c:val>
          <c:extLst>
            <c:ext xmlns:c16="http://schemas.microsoft.com/office/drawing/2014/chart" uri="{C3380CC4-5D6E-409C-BE32-E72D297353CC}">
              <c16:uniqueId val="{00000004-82F0-4058-8B35-CD9DBE6BBDBE}"/>
            </c:ext>
          </c:extLst>
        </c:ser>
        <c:dLbls>
          <c:showLegendKey val="0"/>
          <c:showVal val="0"/>
          <c:showCatName val="0"/>
          <c:showSerName val="0"/>
          <c:showPercent val="0"/>
          <c:showBubbleSize val="0"/>
        </c:dLbls>
        <c:gapWidth val="0"/>
        <c:overlap val="-90"/>
        <c:axId val="2119937168"/>
        <c:axId val="2119939968"/>
      </c:barChart>
      <c:catAx>
        <c:axId val="2119937168"/>
        <c:scaling>
          <c:orientation val="minMax"/>
        </c:scaling>
        <c:delete val="0"/>
        <c:axPos val="b"/>
        <c:numFmt formatCode="General" sourceLinked="0"/>
        <c:majorTickMark val="none"/>
        <c:minorTickMark val="none"/>
        <c:tickLblPos val="none"/>
        <c:spPr>
          <a:ln w="28575" cap="flat">
            <a:solidFill>
              <a:srgbClr val="5C5C5C"/>
            </a:solidFill>
            <a:prstDash val="solid"/>
            <a:round/>
          </a:ln>
        </c:spPr>
        <c:txPr>
          <a:bodyPr rot="0"/>
          <a:lstStyle/>
          <a:p>
            <a:pPr>
              <a:defRPr sz="1800" b="0" i="0" u="none" strike="noStrike">
                <a:solidFill>
                  <a:srgbClr val="000000"/>
                </a:solidFill>
                <a:latin typeface="Calibri"/>
              </a:defRPr>
            </a:pPr>
            <a:endParaRPr lang="es-MX"/>
          </a:p>
        </c:txPr>
        <c:crossAx val="2119939968"/>
        <c:crosses val="autoZero"/>
        <c:auto val="1"/>
        <c:lblAlgn val="ctr"/>
        <c:lblOffset val="100"/>
        <c:noMultiLvlLbl val="1"/>
      </c:catAx>
      <c:valAx>
        <c:axId val="2119939968"/>
        <c:scaling>
          <c:orientation val="minMax"/>
          <c:max val="100"/>
          <c:min val="0"/>
        </c:scaling>
        <c:delete val="0"/>
        <c:axPos val="l"/>
        <c:numFmt formatCode="0" sourceLinked="0"/>
        <c:majorTickMark val="out"/>
        <c:minorTickMark val="none"/>
        <c:tickLblPos val="nextTo"/>
        <c:spPr>
          <a:ln w="28575" cap="flat">
            <a:solidFill>
              <a:srgbClr val="5C5C5C"/>
            </a:solidFill>
            <a:prstDash val="solid"/>
            <a:round/>
          </a:ln>
        </c:spPr>
        <c:txPr>
          <a:bodyPr rot="0"/>
          <a:lstStyle/>
          <a:p>
            <a:pPr>
              <a:defRPr sz="2000" b="0" i="0" u="none" strike="noStrike">
                <a:solidFill>
                  <a:srgbClr val="5C5C5C"/>
                </a:solidFill>
                <a:latin typeface="Arial"/>
              </a:defRPr>
            </a:pPr>
            <a:endParaRPr lang="es-MX"/>
          </a:p>
        </c:txPr>
        <c:crossAx val="2119937168"/>
        <c:crosses val="autoZero"/>
        <c:crossBetween val="between"/>
        <c:majorUnit val="20"/>
        <c:minorUnit val="10"/>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t>
            </a:r>
            <a:r>
              <a:rPr lang="en-US" baseline="0"/>
              <a:t> NNRTI Resistance 2016</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rgbClr val="FFC000"/>
              </a:solidFill>
              <a:ln>
                <a:noFill/>
              </a:ln>
              <a:effectLst/>
            </c:spPr>
            <c:extLst>
              <c:ext xmlns:c16="http://schemas.microsoft.com/office/drawing/2014/chart" uri="{C3380CC4-5D6E-409C-BE32-E72D297353CC}">
                <c16:uniqueId val="{00000001-332A-4C32-9F2A-55B70D358455}"/>
              </c:ext>
            </c:extLst>
          </c:dPt>
          <c:dPt>
            <c:idx val="5"/>
            <c:invertIfNegative val="0"/>
            <c:bubble3D val="0"/>
            <c:spPr>
              <a:solidFill>
                <a:srgbClr val="FF0000"/>
              </a:solidFill>
              <a:ln>
                <a:noFill/>
              </a:ln>
              <a:effectLst/>
            </c:spPr>
            <c:extLst>
              <c:ext xmlns:c16="http://schemas.microsoft.com/office/drawing/2014/chart" uri="{C3380CC4-5D6E-409C-BE32-E72D297353CC}">
                <c16:uniqueId val="{00000003-332A-4C32-9F2A-55B70D358455}"/>
              </c:ext>
            </c:extLst>
          </c:dPt>
          <c:cat>
            <c:strRef>
              <c:f>Hoja2!$B$1:$G$1</c:f>
              <c:strCache>
                <c:ptCount val="6"/>
                <c:pt idx="0">
                  <c:v>southern Africa</c:v>
                </c:pt>
                <c:pt idx="1">
                  <c:v>eastern Africa </c:v>
                </c:pt>
                <c:pt idx="2">
                  <c:v>western and central Africa
</c:v>
                </c:pt>
                <c:pt idx="3">
                  <c:v>Latin America</c:v>
                </c:pt>
                <c:pt idx="4">
                  <c:v>Mexico 2010</c:v>
                </c:pt>
                <c:pt idx="5">
                  <c:v>Mexico 2015</c:v>
                </c:pt>
              </c:strCache>
            </c:strRef>
          </c:cat>
          <c:val>
            <c:numRef>
              <c:f>Hoja2!$B$2:$G$2</c:f>
              <c:numCache>
                <c:formatCode>General</c:formatCode>
                <c:ptCount val="6"/>
                <c:pt idx="0">
                  <c:v>11</c:v>
                </c:pt>
                <c:pt idx="1">
                  <c:v>10.199999999999999</c:v>
                </c:pt>
                <c:pt idx="2">
                  <c:v>7.2</c:v>
                </c:pt>
                <c:pt idx="3">
                  <c:v>9.4</c:v>
                </c:pt>
                <c:pt idx="4">
                  <c:v>4.2</c:v>
                </c:pt>
                <c:pt idx="5">
                  <c:v>9.1999999999999993</c:v>
                </c:pt>
              </c:numCache>
            </c:numRef>
          </c:val>
          <c:extLst>
            <c:ext xmlns:c16="http://schemas.microsoft.com/office/drawing/2014/chart" uri="{C3380CC4-5D6E-409C-BE32-E72D297353CC}">
              <c16:uniqueId val="{00000004-332A-4C32-9F2A-55B70D358455}"/>
            </c:ext>
          </c:extLst>
        </c:ser>
        <c:dLbls>
          <c:showLegendKey val="0"/>
          <c:showVal val="0"/>
          <c:showCatName val="0"/>
          <c:showSerName val="0"/>
          <c:showPercent val="0"/>
          <c:showBubbleSize val="0"/>
        </c:dLbls>
        <c:gapWidth val="219"/>
        <c:overlap val="-27"/>
        <c:axId val="611552872"/>
        <c:axId val="611554512"/>
      </c:barChart>
      <c:catAx>
        <c:axId val="61155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11554512"/>
        <c:crosses val="autoZero"/>
        <c:auto val="1"/>
        <c:lblAlgn val="ctr"/>
        <c:lblOffset val="100"/>
        <c:noMultiLvlLbl val="0"/>
      </c:catAx>
      <c:valAx>
        <c:axId val="611554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11552872"/>
        <c:crosses val="autoZero"/>
        <c:crossBetween val="between"/>
      </c:valAx>
      <c:spPr>
        <a:noFill/>
        <a:ln>
          <a:noFill/>
        </a:ln>
        <a:effectLst/>
      </c:spPr>
    </c:plotArea>
    <c:plotVisOnly val="0"/>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baseline="0">
                <a:solidFill>
                  <a:schemeClr val="tx1">
                    <a:lumMod val="65000"/>
                    <a:lumOff val="35000"/>
                  </a:schemeClr>
                </a:solidFill>
                <a:latin typeface="+mn-lt"/>
                <a:ea typeface="+mn-ea"/>
                <a:cs typeface="+mn-cs"/>
              </a:defRPr>
            </a:pPr>
            <a:r>
              <a:rPr lang="en-US" sz="1400"/>
              <a:t>Reasons for evaluation GERA  2018</a:t>
            </a:r>
          </a:p>
        </c:rich>
      </c:tx>
      <c:layout>
        <c:manualLayout>
          <c:xMode val="edge"/>
          <c:yMode val="edge"/>
          <c:x val="0.11284679093057756"/>
          <c:y val="0"/>
        </c:manualLayout>
      </c:layout>
      <c:overlay val="0"/>
      <c:spPr>
        <a:noFill/>
        <a:ln>
          <a:noFill/>
        </a:ln>
        <a:effectLst/>
      </c:spPr>
      <c:txPr>
        <a:bodyPr rot="0" spcFirstLastPara="1" vertOverflow="ellipsis" vert="horz" wrap="square" anchor="ctr" anchorCtr="1"/>
        <a:lstStyle/>
        <a:p>
          <a:pPr>
            <a:defRPr sz="1400" b="1" i="0" u="none" strike="noStrike" kern="1200" cap="all" baseline="0">
              <a:solidFill>
                <a:schemeClr val="tx1">
                  <a:lumMod val="65000"/>
                  <a:lumOff val="35000"/>
                </a:schemeClr>
              </a:solidFill>
              <a:latin typeface="+mn-lt"/>
              <a:ea typeface="+mn-ea"/>
              <a:cs typeface="+mn-cs"/>
            </a:defRPr>
          </a:pPr>
          <a:endParaRPr lang="es-MX"/>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270-4D0F-8D7D-BB6B86E2915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270-4D0F-8D7D-BB6B86E29152}"/>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270-4D0F-8D7D-BB6B86E29152}"/>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270-4D0F-8D7D-BB6B86E29152}"/>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2270-4D0F-8D7D-BB6B86E29152}"/>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2270-4D0F-8D7D-BB6B86E29152}"/>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1-2270-4D0F-8D7D-BB6B86E29152}"/>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3-2270-4D0F-8D7D-BB6B86E29152}"/>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5-2270-4D0F-8D7D-BB6B86E29152}"/>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7-2270-4D0F-8D7D-BB6B86E29152}"/>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9-2270-4D0F-8D7D-BB6B86E29152}"/>
                </c:ext>
              </c:extLst>
            </c:dLbl>
            <c:dLbl>
              <c:idx val="5"/>
              <c:layout>
                <c:manualLayout>
                  <c:x val="3.7608865821240331E-2"/>
                  <c:y val="5.9480431406417145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s-MX"/>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2270-4D0F-8D7D-BB6B86E29152}"/>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Hoja1!$A$2:$A$7</c:f>
              <c:strCache>
                <c:ptCount val="6"/>
                <c:pt idx="0">
                  <c:v>VF</c:v>
                </c:pt>
                <c:pt idx="1">
                  <c:v>Toxicity</c:v>
                </c:pt>
                <c:pt idx="2">
                  <c:v>Simplification</c:v>
                </c:pt>
                <c:pt idx="3">
                  <c:v>DDI</c:v>
                </c:pt>
                <c:pt idx="4">
                  <c:v>Pregnancy*</c:v>
                </c:pt>
                <c:pt idx="5">
                  <c:v>HW PEP</c:v>
                </c:pt>
              </c:strCache>
            </c:strRef>
          </c:cat>
          <c:val>
            <c:numRef>
              <c:f>Hoja1!$B$2:$B$7</c:f>
              <c:numCache>
                <c:formatCode>General</c:formatCode>
                <c:ptCount val="6"/>
                <c:pt idx="0">
                  <c:v>116</c:v>
                </c:pt>
                <c:pt idx="1">
                  <c:v>92</c:v>
                </c:pt>
                <c:pt idx="2">
                  <c:v>94</c:v>
                </c:pt>
                <c:pt idx="3">
                  <c:v>70</c:v>
                </c:pt>
                <c:pt idx="4">
                  <c:v>24</c:v>
                </c:pt>
                <c:pt idx="5">
                  <c:v>2</c:v>
                </c:pt>
              </c:numCache>
            </c:numRef>
          </c:val>
          <c:extLst>
            <c:ext xmlns:c16="http://schemas.microsoft.com/office/drawing/2014/chart" uri="{C3380CC4-5D6E-409C-BE32-E72D297353CC}">
              <c16:uniqueId val="{0000000C-2270-4D0F-8D7D-BB6B86E29152}"/>
            </c:ext>
          </c:extLst>
        </c:ser>
        <c:ser>
          <c:idx val="1"/>
          <c:order val="1"/>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E-2270-4D0F-8D7D-BB6B86E2915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0-2270-4D0F-8D7D-BB6B86E29152}"/>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2-2270-4D0F-8D7D-BB6B86E29152}"/>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4-2270-4D0F-8D7D-BB6B86E29152}"/>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6-2270-4D0F-8D7D-BB6B86E29152}"/>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8-2270-4D0F-8D7D-BB6B86E29152}"/>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E-2270-4D0F-8D7D-BB6B86E29152}"/>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10-2270-4D0F-8D7D-BB6B86E29152}"/>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12-2270-4D0F-8D7D-BB6B86E29152}"/>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14-2270-4D0F-8D7D-BB6B86E29152}"/>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16-2270-4D0F-8D7D-BB6B86E29152}"/>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18-2270-4D0F-8D7D-BB6B86E29152}"/>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Hoja1!$A$2:$A$7</c:f>
              <c:strCache>
                <c:ptCount val="6"/>
                <c:pt idx="0">
                  <c:v>VF</c:v>
                </c:pt>
                <c:pt idx="1">
                  <c:v>Toxicity</c:v>
                </c:pt>
                <c:pt idx="2">
                  <c:v>Simplification</c:v>
                </c:pt>
                <c:pt idx="3">
                  <c:v>DDI</c:v>
                </c:pt>
                <c:pt idx="4">
                  <c:v>Pregnancy*</c:v>
                </c:pt>
                <c:pt idx="5">
                  <c:v>HW PEP</c:v>
                </c:pt>
              </c:strCache>
            </c:strRef>
          </c:cat>
          <c:val>
            <c:numRef>
              <c:f>Hoja1!$C$2:$C$7</c:f>
              <c:numCache>
                <c:formatCode>General</c:formatCode>
                <c:ptCount val="6"/>
                <c:pt idx="0">
                  <c:v>29.145728643216078</c:v>
                </c:pt>
                <c:pt idx="1">
                  <c:v>23.115577889447238</c:v>
                </c:pt>
                <c:pt idx="2">
                  <c:v>23.618090452261306</c:v>
                </c:pt>
                <c:pt idx="3">
                  <c:v>17.587939698492463</c:v>
                </c:pt>
                <c:pt idx="4">
                  <c:v>6.0301507537688437</c:v>
                </c:pt>
                <c:pt idx="5">
                  <c:v>0.50251256281407031</c:v>
                </c:pt>
              </c:numCache>
            </c:numRef>
          </c:val>
          <c:extLst>
            <c:ext xmlns:c16="http://schemas.microsoft.com/office/drawing/2014/chart" uri="{C3380CC4-5D6E-409C-BE32-E72D297353CC}">
              <c16:uniqueId val="{00000019-2270-4D0F-8D7D-BB6B86E29152}"/>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baseline="0">
                <a:solidFill>
                  <a:schemeClr val="tx1">
                    <a:lumMod val="65000"/>
                    <a:lumOff val="35000"/>
                  </a:schemeClr>
                </a:solidFill>
                <a:latin typeface="+mn-lt"/>
                <a:ea typeface="+mn-ea"/>
                <a:cs typeface="+mn-cs"/>
              </a:defRPr>
            </a:pPr>
            <a:r>
              <a:rPr lang="en-US" sz="1400"/>
              <a:t>reasons</a:t>
            </a:r>
            <a:r>
              <a:rPr lang="en-US" sz="1400" baseline="0"/>
              <a:t> for evaluation coresar 2008-2018</a:t>
            </a:r>
            <a:endParaRPr lang="en-US" sz="1400"/>
          </a:p>
        </c:rich>
      </c:tx>
      <c:overlay val="0"/>
      <c:spPr>
        <a:noFill/>
        <a:ln>
          <a:noFill/>
        </a:ln>
        <a:effectLst/>
      </c:spPr>
      <c:txPr>
        <a:bodyPr rot="0" spcFirstLastPara="1" vertOverflow="ellipsis" vert="horz" wrap="square" anchor="ctr" anchorCtr="1"/>
        <a:lstStyle/>
        <a:p>
          <a:pPr>
            <a:defRPr sz="1400" b="1" i="0" u="none" strike="noStrike" kern="1200" cap="all" baseline="0">
              <a:solidFill>
                <a:schemeClr val="tx1">
                  <a:lumMod val="65000"/>
                  <a:lumOff val="35000"/>
                </a:schemeClr>
              </a:solidFill>
              <a:latin typeface="+mn-lt"/>
              <a:ea typeface="+mn-ea"/>
              <a:cs typeface="+mn-cs"/>
            </a:defRPr>
          </a:pPr>
          <a:endParaRPr lang="es-MX"/>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6AA-41C7-9DA0-C7D9E6AF20B7}"/>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6AA-41C7-9DA0-C7D9E6AF20B7}"/>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C6AA-41C7-9DA0-C7D9E6AF20B7}"/>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C6AA-41C7-9DA0-C7D9E6AF20B7}"/>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1-C6AA-41C7-9DA0-C7D9E6AF20B7}"/>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3-C6AA-41C7-9DA0-C7D9E6AF20B7}"/>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5-C6AA-41C7-9DA0-C7D9E6AF20B7}"/>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MX"/>
                </a:p>
              </c:txPr>
              <c:dLblPos val="outEnd"/>
              <c:showLegendKey val="0"/>
              <c:showVal val="0"/>
              <c:showCatName val="1"/>
              <c:showSerName val="0"/>
              <c:showPercent val="1"/>
              <c:showBubbleSize val="0"/>
              <c:extLst>
                <c:ext xmlns:c16="http://schemas.microsoft.com/office/drawing/2014/chart" uri="{C3380CC4-5D6E-409C-BE32-E72D297353CC}">
                  <c16:uniqueId val="{00000007-C6AA-41C7-9DA0-C7D9E6AF20B7}"/>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Hoja1!$A$42:$A$45</c:f>
              <c:strCache>
                <c:ptCount val="4"/>
                <c:pt idx="0">
                  <c:v>Viral failure</c:v>
                </c:pt>
                <c:pt idx="1">
                  <c:v>Drug toxicity</c:v>
                </c:pt>
                <c:pt idx="2">
                  <c:v>Simplification</c:v>
                </c:pt>
                <c:pt idx="3">
                  <c:v>Other</c:v>
                </c:pt>
              </c:strCache>
            </c:strRef>
          </c:cat>
          <c:val>
            <c:numRef>
              <c:f>Hoja1!$B$42:$B$45</c:f>
              <c:numCache>
                <c:formatCode>0%</c:formatCode>
                <c:ptCount val="4"/>
                <c:pt idx="0">
                  <c:v>0.72</c:v>
                </c:pt>
                <c:pt idx="1">
                  <c:v>0.14000000000000001</c:v>
                </c:pt>
                <c:pt idx="2">
                  <c:v>0.03</c:v>
                </c:pt>
                <c:pt idx="3">
                  <c:v>0.11</c:v>
                </c:pt>
              </c:numCache>
            </c:numRef>
          </c:val>
          <c:extLst>
            <c:ext xmlns:c16="http://schemas.microsoft.com/office/drawing/2014/chart" uri="{C3380CC4-5D6E-409C-BE32-E72D297353CC}">
              <c16:uniqueId val="{00000008-C6AA-41C7-9DA0-C7D9E6AF20B7}"/>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25/07/2018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‹Nº›</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DD88AA3-D612-498F-83E7-E378D644928C}" type="datetimeFigureOut">
              <a:rPr lang="en-US" smtClean="0"/>
              <a:t>7/25/2018</a:t>
            </a:fld>
            <a:endParaRPr lang="en-U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38A0A8D-97E1-4409-9727-1ACCAC051598}" type="slidenum">
              <a:rPr lang="en-US" smtClean="0"/>
              <a:t>‹Nº›</a:t>
            </a:fld>
            <a:endParaRPr lang="en-US"/>
          </a:p>
        </p:txBody>
      </p:sp>
    </p:spTree>
    <p:extLst>
      <p:ext uri="{BB962C8B-B14F-4D97-AF65-F5344CB8AC3E}">
        <p14:creationId xmlns:p14="http://schemas.microsoft.com/office/powerpoint/2010/main" val="229988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A750010B-FC8E-40DD-9B45-973D422DA7B4}" type="slidenum">
              <a:rPr lang="es-MX" smtClean="0"/>
              <a:t>3</a:t>
            </a:fld>
            <a:endParaRPr lang="es-MX"/>
          </a:p>
        </p:txBody>
      </p:sp>
    </p:spTree>
    <p:extLst>
      <p:ext uri="{BB962C8B-B14F-4D97-AF65-F5344CB8AC3E}">
        <p14:creationId xmlns:p14="http://schemas.microsoft.com/office/powerpoint/2010/main" val="1773584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1"/>
            <a:r>
              <a:rPr lang="en-US" sz="1500" dirty="0"/>
              <a:t>Fragmented health care System</a:t>
            </a:r>
          </a:p>
          <a:p>
            <a:pPr lvl="2"/>
            <a:r>
              <a:rPr lang="en-US" sz="1500" dirty="0"/>
              <a:t>HIV treating physicians have a broad range of expertise varying from general physicians to Internal medicine and infectious diseases specialists.  </a:t>
            </a:r>
          </a:p>
          <a:p>
            <a:pPr lvl="2"/>
            <a:endParaRPr lang="en-US" sz="15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Because ARV prescription was highly variable and not assuring optimal treatment, National Guidelines were made mandatory by the Ministry of Health on Nov 2004</a:t>
            </a:r>
            <a:endParaRPr lang="en-US" sz="1200" dirty="0"/>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peer advisory process is composed of 3 steps. In the first step, the physician completed a structured application form. This form collects data concerning patient plasma HIV-1 RNA (</a:t>
            </a:r>
            <a:r>
              <a:rPr lang="en-US" sz="1200" b="0" i="0" u="none" strike="noStrike" kern="1200" baseline="0" dirty="0" err="1">
                <a:solidFill>
                  <a:schemeClr val="tx1"/>
                </a:solidFill>
                <a:latin typeface="+mn-lt"/>
                <a:ea typeface="+mn-ea"/>
                <a:cs typeface="+mn-cs"/>
              </a:rPr>
              <a:t>vRNA</a:t>
            </a:r>
            <a:r>
              <a:rPr lang="en-US" sz="1200" b="0" i="0" u="none" strike="noStrike" kern="1200" baseline="0" dirty="0">
                <a:solidFill>
                  <a:schemeClr val="tx1"/>
                </a:solidFill>
                <a:latin typeface="+mn-lt"/>
                <a:ea typeface="+mn-ea"/>
                <a:cs typeface="+mn-cs"/>
              </a:rPr>
              <a:t>) plasma viral load measurements, CD4+ T-cell counts, coinfections, clinical events, concurrent medications (other than ARVs), a complete history of ARV therapy, and the reasons for drug changes (</a:t>
            </a:r>
            <a:r>
              <a:rPr lang="en-US" sz="1200" b="0" i="0" u="none" strike="noStrike" kern="1200" baseline="0" dirty="0" err="1">
                <a:solidFill>
                  <a:schemeClr val="tx1"/>
                </a:solidFill>
                <a:latin typeface="+mn-lt"/>
                <a:ea typeface="+mn-ea"/>
                <a:cs typeface="+mn-cs"/>
              </a:rPr>
              <a:t>eg</a:t>
            </a:r>
            <a:r>
              <a:rPr lang="en-US" sz="1200" b="0" i="0" u="none" strike="noStrike" kern="1200" baseline="0" dirty="0">
                <a:solidFill>
                  <a:schemeClr val="tx1"/>
                </a:solidFill>
                <a:latin typeface="+mn-lt"/>
                <a:ea typeface="+mn-ea"/>
                <a:cs typeface="+mn-cs"/>
              </a:rPr>
              <a:t>, virologic failure, adverse events, non-adherence, regimen simplification, or pharmacologic</a:t>
            </a:r>
          </a:p>
          <a:p>
            <a:r>
              <a:rPr lang="en-US" sz="1200" b="0" i="0" u="none" strike="noStrike" kern="1200" baseline="0" dirty="0">
                <a:solidFill>
                  <a:schemeClr val="tx1"/>
                </a:solidFill>
                <a:latin typeface="+mn-lt"/>
                <a:ea typeface="+mn-ea"/>
                <a:cs typeface="+mn-cs"/>
              </a:rPr>
              <a:t>interactions) since the HIV-infection diagnosis. The second step involved the individual assessment of patients by a panel of 10 senior clinicians with sound experience in ARV therapy. Based on the collected data (including resistance testing :HIV genotyping for 93% of all patients), each member of</a:t>
            </a:r>
          </a:p>
          <a:p>
            <a:r>
              <a:rPr lang="en-US" sz="1200" b="0" i="0" u="none" strike="noStrike" kern="1200" baseline="0" dirty="0">
                <a:solidFill>
                  <a:schemeClr val="tx1"/>
                </a:solidFill>
                <a:latin typeface="+mn-lt"/>
                <a:ea typeface="+mn-ea"/>
                <a:cs typeface="+mn-cs"/>
              </a:rPr>
              <a:t>the CORESAR (independent of the other members) proposed an optimized salvage regimen. These members sought to include at least 2 (preferably 3) fully active agents in the suggested</a:t>
            </a:r>
          </a:p>
          <a:p>
            <a:r>
              <a:rPr lang="en-US" sz="1200" b="0" i="0" u="none" strike="noStrike" kern="1200" baseline="0" dirty="0">
                <a:solidFill>
                  <a:schemeClr val="tx1"/>
                </a:solidFill>
                <a:latin typeface="+mn-lt"/>
                <a:ea typeface="+mn-ea"/>
                <a:cs typeface="+mn-cs"/>
              </a:rPr>
              <a:t>drug regimen whenever possible. The third step was providing the committee’s final recommendation and the rationale for this advice to the clinician caring for the patient. This recommendation</a:t>
            </a:r>
          </a:p>
          <a:p>
            <a:r>
              <a:rPr lang="en-US" sz="1200" b="0" i="0" u="none" strike="noStrike" kern="1200" baseline="0" dirty="0">
                <a:solidFill>
                  <a:schemeClr val="tx1"/>
                </a:solidFill>
                <a:latin typeface="+mn-lt"/>
                <a:ea typeface="+mn-ea"/>
                <a:cs typeface="+mn-cs"/>
              </a:rPr>
              <a:t>was decided by consensus among the board members via a case-by-case analysis and a discussion at a plenary meeting.</a:t>
            </a:r>
            <a:endParaRPr lang="en-US" dirty="0"/>
          </a:p>
        </p:txBody>
      </p:sp>
      <p:sp>
        <p:nvSpPr>
          <p:cNvPr id="4" name="Marcador de número de diapositiva 3"/>
          <p:cNvSpPr>
            <a:spLocks noGrp="1"/>
          </p:cNvSpPr>
          <p:nvPr>
            <p:ph type="sldNum" sz="quarter" idx="10"/>
          </p:nvPr>
        </p:nvSpPr>
        <p:spPr/>
        <p:txBody>
          <a:bodyPr/>
          <a:lstStyle/>
          <a:p>
            <a:fld id="{A750010B-FC8E-40DD-9B45-973D422DA7B4}" type="slidenum">
              <a:rPr lang="es-MX" smtClean="0"/>
              <a:t>12</a:t>
            </a:fld>
            <a:endParaRPr lang="es-MX"/>
          </a:p>
        </p:txBody>
      </p:sp>
    </p:spTree>
    <p:extLst>
      <p:ext uri="{BB962C8B-B14F-4D97-AF65-F5344CB8AC3E}">
        <p14:creationId xmlns:p14="http://schemas.microsoft.com/office/powerpoint/2010/main" val="353246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GERA 15 </a:t>
            </a:r>
            <a:r>
              <a:rPr lang="en-US" dirty="0" err="1"/>
              <a:t>casos</a:t>
            </a:r>
            <a:r>
              <a:rPr lang="en-US" dirty="0"/>
              <a:t> </a:t>
            </a:r>
            <a:r>
              <a:rPr lang="en-US" dirty="0" err="1"/>
              <a:t>semanas</a:t>
            </a:r>
            <a:r>
              <a:rPr lang="en-US" dirty="0"/>
              <a:t>  + </a:t>
            </a:r>
            <a:r>
              <a:rPr lang="en-US" dirty="0" err="1"/>
              <a:t>comite</a:t>
            </a:r>
            <a:r>
              <a:rPr lang="en-US" dirty="0"/>
              <a:t> </a:t>
            </a:r>
            <a:r>
              <a:rPr lang="en-US" dirty="0" err="1"/>
              <a:t>cambio</a:t>
            </a:r>
            <a:r>
              <a:rPr lang="en-US" dirty="0"/>
              <a:t> </a:t>
            </a:r>
            <a:r>
              <a:rPr lang="en-US" dirty="0" err="1"/>
              <a:t>institutciones</a:t>
            </a:r>
            <a:endParaRPr lang="en-US" dirty="0"/>
          </a:p>
          <a:p>
            <a:pPr lvl="1"/>
            <a:r>
              <a:rPr lang="en-US" sz="1600" b="0" dirty="0"/>
              <a:t>Overall mortality 3,7 per 100,000 </a:t>
            </a:r>
            <a:r>
              <a:rPr lang="en-US" sz="1600" b="0" dirty="0" err="1"/>
              <a:t>hab</a:t>
            </a:r>
            <a:r>
              <a:rPr lang="en-US" sz="1600" b="0" dirty="0"/>
              <a:t>      Median  baseline CD4: 158      141,000 pts on ART</a:t>
            </a:r>
          </a:p>
          <a:p>
            <a:pPr lvl="1"/>
            <a:r>
              <a:rPr lang="en-US" sz="1600" dirty="0"/>
              <a:t>Effectiveness of the program  9.5 years follow up</a:t>
            </a:r>
          </a:p>
          <a:p>
            <a:endParaRPr lang="en-US" dirty="0"/>
          </a:p>
          <a:p>
            <a:endParaRPr lang="en-US" dirty="0"/>
          </a:p>
          <a:p>
            <a:r>
              <a:rPr lang="en-US" dirty="0" err="1"/>
              <a:t>Mencionar</a:t>
            </a:r>
            <a:r>
              <a:rPr lang="en-US" dirty="0"/>
              <a:t> el </a:t>
            </a:r>
            <a:r>
              <a:rPr lang="en-US" dirty="0" err="1"/>
              <a:t>efecto</a:t>
            </a:r>
            <a:r>
              <a:rPr lang="en-US" dirty="0"/>
              <a:t> de los </a:t>
            </a:r>
            <a:r>
              <a:rPr lang="en-US" dirty="0" err="1"/>
              <a:t>comites</a:t>
            </a:r>
            <a:r>
              <a:rPr lang="en-US" dirty="0"/>
              <a:t> </a:t>
            </a:r>
            <a:r>
              <a:rPr lang="en-US" dirty="0" err="1"/>
              <a:t>en</a:t>
            </a:r>
            <a:r>
              <a:rPr lang="en-US" dirty="0"/>
              <a:t> Educación de medico con </a:t>
            </a:r>
            <a:r>
              <a:rPr lang="en-US" dirty="0" err="1"/>
              <a:t>menos</a:t>
            </a:r>
            <a:r>
              <a:rPr lang="en-US" dirty="0"/>
              <a:t> </a:t>
            </a:r>
            <a:r>
              <a:rPr lang="en-US" dirty="0" err="1"/>
              <a:t>experiencia</a:t>
            </a:r>
            <a:endParaRPr lang="en-US" dirty="0"/>
          </a:p>
          <a:p>
            <a:endParaRPr lang="en-US" dirty="0"/>
          </a:p>
        </p:txBody>
      </p:sp>
      <p:sp>
        <p:nvSpPr>
          <p:cNvPr id="4" name="Marcador de número de diapositiva 3"/>
          <p:cNvSpPr>
            <a:spLocks noGrp="1"/>
          </p:cNvSpPr>
          <p:nvPr>
            <p:ph type="sldNum" sz="quarter" idx="10"/>
          </p:nvPr>
        </p:nvSpPr>
        <p:spPr/>
        <p:txBody>
          <a:bodyPr/>
          <a:lstStyle/>
          <a:p>
            <a:fld id="{D38A0A8D-97E1-4409-9727-1ACCAC051598}" type="slidenum">
              <a:rPr lang="en-US" smtClean="0"/>
              <a:t>13</a:t>
            </a:fld>
            <a:endParaRPr lang="en-US"/>
          </a:p>
        </p:txBody>
      </p:sp>
    </p:spTree>
    <p:extLst>
      <p:ext uri="{BB962C8B-B14F-4D97-AF65-F5344CB8AC3E}">
        <p14:creationId xmlns:p14="http://schemas.microsoft.com/office/powerpoint/2010/main" val="1330020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INSPIRING trial  DTG in TB  doble </a:t>
            </a:r>
            <a:r>
              <a:rPr lang="en-US" noProof="0" dirty="0"/>
              <a:t>dose</a:t>
            </a:r>
            <a:r>
              <a:rPr lang="es-MX" dirty="0"/>
              <a:t> </a:t>
            </a:r>
            <a:r>
              <a:rPr lang="en-US" noProof="0" dirty="0"/>
              <a:t>safe</a:t>
            </a:r>
            <a:r>
              <a:rPr lang="es-MX" dirty="0"/>
              <a:t> and </a:t>
            </a:r>
            <a:r>
              <a:rPr lang="en-US" noProof="0" dirty="0"/>
              <a:t>effective</a:t>
            </a:r>
            <a:r>
              <a:rPr lang="es-MX" dirty="0"/>
              <a:t> </a:t>
            </a:r>
          </a:p>
          <a:p>
            <a:endParaRPr lang="en-US" dirty="0"/>
          </a:p>
        </p:txBody>
      </p:sp>
      <p:sp>
        <p:nvSpPr>
          <p:cNvPr id="4" name="Marcador de número de diapositiva 3"/>
          <p:cNvSpPr>
            <a:spLocks noGrp="1"/>
          </p:cNvSpPr>
          <p:nvPr>
            <p:ph type="sldNum" sz="quarter" idx="10"/>
          </p:nvPr>
        </p:nvSpPr>
        <p:spPr/>
        <p:txBody>
          <a:bodyPr/>
          <a:lstStyle/>
          <a:p>
            <a:fld id="{D38A0A8D-97E1-4409-9727-1ACCAC051598}" type="slidenum">
              <a:rPr lang="en-US" smtClean="0"/>
              <a:t>14</a:t>
            </a:fld>
            <a:endParaRPr lang="en-US" dirty="0"/>
          </a:p>
        </p:txBody>
      </p:sp>
    </p:spTree>
    <p:extLst>
      <p:ext uri="{BB962C8B-B14F-4D97-AF65-F5344CB8AC3E}">
        <p14:creationId xmlns:p14="http://schemas.microsoft.com/office/powerpoint/2010/main" val="3851404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latin typeface="Arial" panose="020B0604020202020204" pitchFamily="34" charset="0"/>
              </a:rPr>
              <a:t>MoA, mechanism of action; MDR, multidrug resistant.   RLS resource limited settings</a:t>
            </a:r>
          </a:p>
          <a:p>
            <a:r>
              <a:rPr lang="en-US" altLang="en-US" i="1" dirty="0">
                <a:latin typeface="Arial" panose="020B0604020202020204" pitchFamily="34" charset="0"/>
              </a:rPr>
              <a:t>Despite non-inferiority of </a:t>
            </a:r>
            <a:r>
              <a:rPr lang="en-US" altLang="en-US" b="1" i="1" dirty="0">
                <a:latin typeface="Arial" panose="020B0604020202020204" pitchFamily="34" charset="0"/>
              </a:rPr>
              <a:t>LPVr + RAL this regimen has side effects and is inconvenient</a:t>
            </a:r>
          </a:p>
          <a:p>
            <a:endParaRPr lang="en-US" altLang="en-US" b="1" i="1" dirty="0">
              <a:latin typeface="Arial" panose="020B0604020202020204" pitchFamily="34" charset="0"/>
            </a:endParaRPr>
          </a:p>
          <a:p>
            <a:pPr lvl="1"/>
            <a:r>
              <a:rPr lang="en-US" sz="1800" dirty="0"/>
              <a:t>The combination of LPV/r + RAL is a safe  option as efficacious  as  blip + 2NRTI  for  2LR  based on the SECOND-LINE, EARNEST, and SELECT studies</a:t>
            </a:r>
          </a:p>
          <a:p>
            <a:pPr lvl="2"/>
            <a:r>
              <a:rPr lang="en-US" sz="1600" dirty="0"/>
              <a:t>Considered in patients with NRTI intolerance </a:t>
            </a:r>
          </a:p>
          <a:p>
            <a:pPr lvl="2"/>
            <a:r>
              <a:rPr lang="en-US" sz="1600" dirty="0"/>
              <a:t>RAL more costly than LPV/r</a:t>
            </a:r>
          </a:p>
          <a:p>
            <a:pPr lvl="2"/>
            <a:endParaRPr lang="en-US" sz="1600" dirty="0"/>
          </a:p>
          <a:p>
            <a:pPr lvl="1"/>
            <a:endParaRPr lang="en-US" sz="1600" dirty="0"/>
          </a:p>
          <a:p>
            <a:endParaRPr lang="en-US" altLang="en-US" dirty="0">
              <a:latin typeface="Arial" panose="020B0604020202020204" pitchFamily="34" charset="0"/>
            </a:endParaRPr>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B7B67AF-B46D-4690-89A2-9C127DBD9CBD}" type="slidenum">
              <a:rPr lang="en-US" altLang="en-US" b="0" smtClean="0"/>
              <a:pPr/>
              <a:t>15</a:t>
            </a:fld>
            <a:endParaRPr lang="en-US" altLang="en-US" b="0" dirty="0"/>
          </a:p>
        </p:txBody>
      </p:sp>
    </p:spTree>
    <p:extLst>
      <p:ext uri="{BB962C8B-B14F-4D97-AF65-F5344CB8AC3E}">
        <p14:creationId xmlns:p14="http://schemas.microsoft.com/office/powerpoint/2010/main" val="158134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p:spPr>
        <p:txBody>
          <a:bodyPr/>
          <a:lstStyle/>
          <a:p>
            <a:r>
              <a:rPr lang="en-US" altLang="en-US" i="1" dirty="0">
                <a:latin typeface="Arial" pitchFamily="34" charset="0"/>
              </a:rPr>
              <a:t>LPV, lopinavir; NRTI, nucleoside reverse-transcriptase inhibitor; RAL, </a:t>
            </a:r>
            <a:r>
              <a:rPr lang="en-US" altLang="en-US" i="1" dirty="0" err="1">
                <a:latin typeface="Arial" pitchFamily="34" charset="0"/>
              </a:rPr>
              <a:t>raltegravir</a:t>
            </a:r>
            <a:r>
              <a:rPr lang="en-US" altLang="en-US" i="1" dirty="0">
                <a:latin typeface="Arial" pitchFamily="34" charset="0"/>
              </a:rPr>
              <a:t>; RTV, ritonavir.</a:t>
            </a:r>
            <a:endParaRPr lang="en-US" altLang="en-US" dirty="0">
              <a:latin typeface="Arial" pitchFamily="34" charset="0"/>
            </a:endParaRPr>
          </a:p>
          <a:p>
            <a:r>
              <a:rPr lang="es-MX" altLang="en-US" dirty="0">
                <a:latin typeface="Arial" pitchFamily="34" charset="0"/>
              </a:rPr>
              <a:t>PR  </a:t>
            </a:r>
            <a:r>
              <a:rPr lang="es-MX" altLang="en-US" dirty="0" err="1">
                <a:latin typeface="Arial" pitchFamily="34" charset="0"/>
              </a:rPr>
              <a:t>primary</a:t>
            </a:r>
            <a:r>
              <a:rPr lang="es-MX" altLang="en-US" dirty="0">
                <a:latin typeface="Arial" pitchFamily="34" charset="0"/>
              </a:rPr>
              <a:t> </a:t>
            </a:r>
            <a:r>
              <a:rPr lang="es-MX" altLang="en-US" dirty="0" err="1">
                <a:latin typeface="Arial" pitchFamily="34" charset="0"/>
              </a:rPr>
              <a:t>resistance</a:t>
            </a:r>
            <a:r>
              <a:rPr lang="es-MX" altLang="en-US" dirty="0">
                <a:latin typeface="Arial" pitchFamily="34" charset="0"/>
              </a:rPr>
              <a:t>    DMC  data and </a:t>
            </a:r>
            <a:r>
              <a:rPr lang="es-MX" altLang="en-US" dirty="0" err="1">
                <a:latin typeface="Arial" pitchFamily="34" charset="0"/>
              </a:rPr>
              <a:t>monitoring</a:t>
            </a:r>
            <a:r>
              <a:rPr lang="es-MX" altLang="en-US" dirty="0">
                <a:latin typeface="Arial" pitchFamily="34" charset="0"/>
              </a:rPr>
              <a:t> </a:t>
            </a:r>
            <a:r>
              <a:rPr lang="es-MX" altLang="en-US" dirty="0" err="1">
                <a:latin typeface="Arial" pitchFamily="34" charset="0"/>
              </a:rPr>
              <a:t>committtee</a:t>
            </a:r>
            <a:endParaRPr lang="es-MX" altLang="en-US" dirty="0">
              <a:latin typeface="Arial" pitchFamily="34" charset="0"/>
            </a:endParaRPr>
          </a:p>
          <a:p>
            <a:endParaRPr lang="es-MX" altLang="en-US" dirty="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EARNEST</a:t>
            </a:r>
            <a:r>
              <a:rPr kumimoji="0" lang="en-US" altLang="en-US" sz="20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[1]    </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Africa  (Uganda, Zimbabwe, Malawi, Kenya)(Argentina, Australia, Chile, UK, France, Hong Kong, India, Israel, Malaysia, Mexico, Peru, Nigeria, Singapore, South Africa, Thailand)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SECOND-LINE</a:t>
            </a:r>
            <a:r>
              <a:rPr kumimoji="0" lang="en-US" altLang="en-US" sz="20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[2]  </a:t>
            </a:r>
            <a:r>
              <a:rPr kumimoji="0" lang="es-MX"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M </a:t>
            </a:r>
            <a:r>
              <a:rPr kumimoji="0" lang="en-US"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&amp; HIC  Australia, Africa, Asia, Europe, LA     </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(Argentina, Australia, Chile, UK, France, Hong Kong, India, Israel, Malaysia, Mexico, Peru, Nigeria, Singapore, South Africa, Thailand)</a:t>
            </a:r>
          </a:p>
          <a:p>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SECOND-LINE</a:t>
            </a:r>
            <a:r>
              <a:rPr kumimoji="0" lang="en-US" altLang="en-US" sz="20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[2]   </a:t>
            </a:r>
            <a:r>
              <a:rPr kumimoji="0" lang="es-MX"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M </a:t>
            </a:r>
            <a:r>
              <a:rPr kumimoji="0" lang="en-US"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&amp; HIC  Australia, Africa, Asia, Europe, LA  </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(Argentina, Australia, Chile, UK, France, Hong Kong, India, Israel, Malaysia, Mexico, Peru, Nigeria, Singapore, South Africa, Thailand)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n-US" sz="20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2LADY</a:t>
            </a:r>
            <a:r>
              <a:rPr kumimoji="0" lang="es-MX" altLang="en-US" sz="2000" b="0" i="0" u="none" strike="noStrike" cap="none" normalizeH="0" baseline="30000" dirty="0">
                <a:ln>
                  <a:noFill/>
                </a:ln>
                <a:solidFill>
                  <a:schemeClr val="bg2">
                    <a:lumMod val="10000"/>
                  </a:schemeClr>
                </a:solidFill>
                <a:effectLst/>
                <a:latin typeface="Arial" pitchFamily="34" charset="0"/>
                <a:ea typeface="MS PGothic" pitchFamily="34" charset="-128"/>
                <a:cs typeface="Arial" pitchFamily="34" charset="0"/>
              </a:rPr>
              <a:t>(4) </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t>
            </a:r>
            <a:r>
              <a:rPr kumimoji="0" lang="en-US" altLang="en-US" sz="14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Africa </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Cameroon</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Senegal, Burkina Faso)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n-US" sz="20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DAWNING</a:t>
            </a:r>
            <a:r>
              <a:rPr kumimoji="0" lang="es-MX" altLang="en-US" sz="2000" b="0" i="0" u="none" strike="noStrike" cap="none" normalizeH="0" baseline="30000" dirty="0">
                <a:ln>
                  <a:noFill/>
                </a:ln>
                <a:solidFill>
                  <a:schemeClr val="bg2">
                    <a:lumMod val="10000"/>
                  </a:schemeClr>
                </a:solidFill>
                <a:effectLst/>
                <a:latin typeface="Arial" pitchFamily="34" charset="0"/>
                <a:ea typeface="MS PGothic" pitchFamily="34" charset="-128"/>
                <a:cs typeface="Arial" pitchFamily="34" charset="0"/>
              </a:rPr>
              <a:t>(5) </a:t>
            </a:r>
            <a:r>
              <a:rPr kumimoji="0" lang="en-US" altLang="en-US" sz="14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Africa</a:t>
            </a: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Asia, LA </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(Argentina, </a:t>
            </a:r>
            <a:r>
              <a:rPr kumimoji="0" lang="en-029"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Brazil</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Chile, Colombia, Mexico,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Peru</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China,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Thailand</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Romania,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Russia</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Ukraine</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Kenya</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S </a:t>
            </a:r>
            <a:r>
              <a:rPr kumimoji="0" lang="en-US" altLang="en-US" sz="12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Africa</a:t>
            </a: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a:t>
            </a:r>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endParaRPr>
          </a:p>
          <a:p>
            <a:endParaRPr lang="es-MX" altLang="en-US" dirty="0">
              <a:latin typeface="Arial" pitchFamily="34" charset="0"/>
            </a:endParaRPr>
          </a:p>
          <a:p>
            <a:endParaRPr lang="es-MX" altLang="en-US" dirty="0">
              <a:solidFill>
                <a:srgbClr val="FF0000"/>
              </a:solidFill>
              <a:latin typeface="Arial" pitchFamily="34" charset="0"/>
            </a:endParaRPr>
          </a:p>
          <a:p>
            <a:r>
              <a:rPr lang="es-MX" altLang="en-US" dirty="0">
                <a:solidFill>
                  <a:srgbClr val="FF0000"/>
                </a:solidFill>
                <a:latin typeface="Arial" pitchFamily="34" charset="0"/>
              </a:rPr>
              <a:t>2 Lady</a:t>
            </a:r>
            <a:r>
              <a:rPr lang="es-MX" altLang="en-US" dirty="0">
                <a:latin typeface="Arial" pitchFamily="34" charset="0"/>
              </a:rPr>
              <a:t>:  VF:  VL </a:t>
            </a:r>
            <a:r>
              <a:rPr lang="en-US" sz="1200" dirty="0"/>
              <a:t>&gt;1000 c/mL, after 1 month of adherence support. Baseline genotypic drug resistance was performed retrospectively for all pts  </a:t>
            </a:r>
            <a:r>
              <a:rPr lang="en-US" sz="1200" dirty="0" err="1"/>
              <a:t>mITT</a:t>
            </a:r>
            <a:r>
              <a:rPr lang="en-US" sz="1200" dirty="0"/>
              <a:t> (modified intention-to-treat) analysis, witch included pts who received at </a:t>
            </a:r>
            <a:r>
              <a:rPr lang="en-US" sz="1200" dirty="0" err="1"/>
              <a:t>lesat</a:t>
            </a:r>
            <a:r>
              <a:rPr lang="en-US" sz="1200" dirty="0"/>
              <a:t> one dose of the assigned tx and excluded pts with major protocol violation. </a:t>
            </a:r>
            <a:r>
              <a:rPr lang="en-US" sz="1200" b="0" i="0" u="none" strike="noStrike" kern="1200" baseline="0" dirty="0">
                <a:solidFill>
                  <a:schemeClr val="tx1"/>
                </a:solidFill>
                <a:latin typeface="+mn-lt"/>
                <a:ea typeface="+mn-ea"/>
                <a:cs typeface="+mn-cs"/>
              </a:rPr>
              <a:t>Using a </a:t>
            </a:r>
            <a:r>
              <a:rPr lang="en-US" sz="1200" b="0" i="0" u="none" strike="noStrike" kern="1200" baseline="0" dirty="0" err="1">
                <a:solidFill>
                  <a:schemeClr val="tx1"/>
                </a:solidFill>
                <a:latin typeface="+mn-lt"/>
                <a:ea typeface="+mn-ea"/>
                <a:cs typeface="+mn-cs"/>
              </a:rPr>
              <a:t>mITT</a:t>
            </a:r>
            <a:r>
              <a:rPr lang="en-US" sz="1200" b="0" i="0" u="none" strike="noStrike" kern="1200" baseline="0" dirty="0">
                <a:solidFill>
                  <a:schemeClr val="tx1"/>
                </a:solidFill>
                <a:latin typeface="+mn-lt"/>
                <a:ea typeface="+mn-ea"/>
                <a:cs typeface="+mn-cs"/>
              </a:rPr>
              <a:t> analysis, which included patients who received at least one dose of the assigned treatment and excluded with major protocol violations. The following were considered failures: patients with viral load at least 50 copies/ml at week 48, non-completers at week 48 for whatever reason and those who switched ART before week 48 for whatever reason, except pregnancy and .We also performed per protocol comparison of the three groups which included patients still receiving the assigned treatment at week 48 and those who changed ART because of </a:t>
            </a:r>
            <a:r>
              <a:rPr lang="en-US" sz="1200" b="0" i="0" u="none" strike="noStrike" kern="1200" baseline="0" dirty="0" err="1">
                <a:solidFill>
                  <a:schemeClr val="tx1"/>
                </a:solidFill>
                <a:latin typeface="+mn-lt"/>
                <a:ea typeface="+mn-ea"/>
                <a:cs typeface="+mn-cs"/>
              </a:rPr>
              <a:t>virological</a:t>
            </a:r>
            <a:r>
              <a:rPr lang="en-US" sz="1200" b="0" i="0" u="none" strike="noStrike" kern="1200" baseline="0" dirty="0">
                <a:solidFill>
                  <a:schemeClr val="tx1"/>
                </a:solidFill>
                <a:latin typeface="+mn-lt"/>
                <a:ea typeface="+mn-ea"/>
                <a:cs typeface="+mn-cs"/>
              </a:rPr>
              <a:t> failure before week 48</a:t>
            </a:r>
          </a:p>
          <a:p>
            <a:r>
              <a:rPr lang="es-MX" sz="1200" b="0" i="0" u="none" strike="noStrike" kern="1200" baseline="0" dirty="0">
                <a:solidFill>
                  <a:schemeClr val="tx1"/>
                </a:solidFill>
                <a:latin typeface="+mn-lt"/>
                <a:ea typeface="+mn-ea"/>
                <a:cs typeface="+mn-cs"/>
              </a:rPr>
              <a:t>A</a:t>
            </a:r>
            <a:r>
              <a:rPr lang="en-US" sz="1200" b="0" i="0" u="none" strike="noStrike" kern="1200" baseline="0" dirty="0">
                <a:solidFill>
                  <a:schemeClr val="tx1"/>
                </a:solidFill>
                <a:latin typeface="+mn-lt"/>
                <a:ea typeface="+mn-ea"/>
                <a:cs typeface="+mn-cs"/>
              </a:rPr>
              <a:t>t baseline 95% of participants had a virus resistant to at </a:t>
            </a:r>
            <a:r>
              <a:rPr lang="en-US" sz="1200" b="0" i="0" u="none" strike="noStrike" kern="1200" baseline="0" dirty="0" err="1">
                <a:solidFill>
                  <a:schemeClr val="tx1"/>
                </a:solidFill>
                <a:latin typeface="+mn-lt"/>
                <a:ea typeface="+mn-ea"/>
                <a:cs typeface="+mn-cs"/>
              </a:rPr>
              <a:t>leat</a:t>
            </a:r>
            <a:r>
              <a:rPr lang="en-US" sz="1200" b="0" i="0" u="none" strike="noStrike" kern="1200" baseline="0" dirty="0">
                <a:solidFill>
                  <a:schemeClr val="tx1"/>
                </a:solidFill>
                <a:latin typeface="+mn-lt"/>
                <a:ea typeface="+mn-ea"/>
                <a:cs typeface="+mn-cs"/>
              </a:rPr>
              <a:t> two first-line drugs group. For the TDF/FTC þ DRV/r combination, we observed a lower response (22.7%) at the 50 copies/ml threshold. Our patient population differed from those of other trials using DRV-based regimens [23]. We may hypothesize that once-daily dose of 800/100 mg might be insufficient for patients with partially active triple therapy</a:t>
            </a:r>
            <a:endParaRPr lang="en-US" sz="1200" kern="1200" dirty="0">
              <a:solidFill>
                <a:schemeClr val="tx1"/>
              </a:solidFill>
              <a:latin typeface="+mn-lt"/>
              <a:ea typeface="+mn-ea"/>
              <a:cs typeface="+mn-cs"/>
            </a:endParaRPr>
          </a:p>
          <a:p>
            <a:endParaRPr lang="en-US" altLang="en-US" dirty="0">
              <a:latin typeface="Arial" pitchFamily="34" charset="0"/>
            </a:endParaRPr>
          </a:p>
        </p:txBody>
      </p:sp>
      <p:sp>
        <p:nvSpPr>
          <p:cNvPr id="148484" name="Slide Number Placeholder 3"/>
          <p:cNvSpPr>
            <a:spLocks noGrp="1"/>
          </p:cNvSpPr>
          <p:nvPr>
            <p:ph type="sldNum" sz="quarter" idx="5"/>
          </p:nvPr>
        </p:nvSpPr>
        <p:spPr/>
        <p:txBody>
          <a:bodyPr/>
          <a:lstStyle/>
          <a:p>
            <a:pPr>
              <a:defRPr/>
            </a:pPr>
            <a:fld id="{F17A0389-24E6-40F7-B579-6269A63D41EE}" type="slidenum">
              <a:rPr lang="en-US" altLang="en-US" smtClean="0">
                <a:latin typeface="Arial" pitchFamily="34" charset="0"/>
              </a:rPr>
              <a:pPr>
                <a:defRPr/>
              </a:pPr>
              <a:t>4</a:t>
            </a:fld>
            <a:endParaRPr lang="en-US" altLang="en-US">
              <a:latin typeface="Arial" pitchFamily="34" charset="0"/>
            </a:endParaRPr>
          </a:p>
        </p:txBody>
      </p:sp>
    </p:spTree>
    <p:extLst>
      <p:ext uri="{BB962C8B-B14F-4D97-AF65-F5344CB8AC3E}">
        <p14:creationId xmlns:p14="http://schemas.microsoft.com/office/powerpoint/2010/main" val="360506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pPr>
              <a:defRPr i="1">
                <a:latin typeface="Arial"/>
                <a:ea typeface="Arial"/>
                <a:cs typeface="Arial"/>
                <a:sym typeface="Arial"/>
              </a:defRPr>
            </a:pPr>
            <a:r>
              <a:rPr dirty="0"/>
              <a:t>LPV, lopinavir; RAL, </a:t>
            </a:r>
            <a:r>
              <a:rPr dirty="0" err="1"/>
              <a:t>raltegravir</a:t>
            </a:r>
            <a:r>
              <a:rPr dirty="0"/>
              <a:t>; RTV, ritonavir; VF, virologic failure..</a:t>
            </a:r>
          </a:p>
          <a:p>
            <a:pPr>
              <a:defRPr>
                <a:latin typeface="Arial"/>
                <a:ea typeface="Arial"/>
                <a:cs typeface="Arial"/>
                <a:sym typeface="Arial"/>
              </a:defRPr>
            </a:pPr>
            <a:endParaRPr dirty="0"/>
          </a:p>
          <a:p>
            <a:pPr>
              <a:defRPr b="1">
                <a:latin typeface="Arial"/>
                <a:ea typeface="Arial"/>
                <a:cs typeface="Arial"/>
                <a:sym typeface="Arial"/>
              </a:defRPr>
            </a:pPr>
            <a:r>
              <a:rPr dirty="0"/>
              <a:t>References:</a:t>
            </a:r>
          </a:p>
          <a:p>
            <a:pPr>
              <a:spcBef>
                <a:spcPts val="400"/>
              </a:spcBef>
              <a:defRPr>
                <a:solidFill>
                  <a:srgbClr val="E7E6E6"/>
                </a:solidFill>
              </a:defRPr>
            </a:pPr>
            <a:r>
              <a:rPr dirty="0"/>
              <a:t>1. Paton NI, et al. N </a:t>
            </a:r>
            <a:r>
              <a:rPr dirty="0" err="1"/>
              <a:t>Engl</a:t>
            </a:r>
            <a:r>
              <a:rPr dirty="0"/>
              <a:t> J Med. 2014;371:234-247.</a:t>
            </a:r>
            <a:br>
              <a:rPr dirty="0"/>
            </a:br>
            <a:r>
              <a:rPr dirty="0"/>
              <a:t>2. Paton, NI, et al. ACHA 2015.</a:t>
            </a:r>
          </a:p>
          <a:p>
            <a:pPr>
              <a:spcBef>
                <a:spcPts val="400"/>
              </a:spcBef>
              <a:defRPr>
                <a:solidFill>
                  <a:srgbClr val="E7E6E6"/>
                </a:solidFill>
              </a:defRPr>
            </a:pPr>
            <a:r>
              <a:rPr dirty="0"/>
              <a:t>3. Amin J, et al. </a:t>
            </a:r>
            <a:r>
              <a:rPr dirty="0" err="1"/>
              <a:t>PLoS</a:t>
            </a:r>
            <a:r>
              <a:rPr dirty="0"/>
              <a:t> One. 2015;10:e0118228.</a:t>
            </a:r>
            <a:br>
              <a:rPr dirty="0"/>
            </a:br>
            <a:r>
              <a:rPr dirty="0"/>
              <a:t>4. La Rosa AM, et al. CROI 2016. Abstract 30.</a:t>
            </a:r>
          </a:p>
          <a:p>
            <a:pPr>
              <a:spcBef>
                <a:spcPts val="400"/>
              </a:spcBef>
              <a:defRPr>
                <a:solidFill>
                  <a:srgbClr val="E7E6E6"/>
                </a:solidFill>
              </a:defRPr>
            </a:pPr>
            <a:r>
              <a:rPr dirty="0"/>
              <a:t>5. La Rosa AM, et al. Lancet HIV. 2016;3:e247-e258.</a:t>
            </a:r>
          </a:p>
        </p:txBody>
      </p:sp>
    </p:spTree>
    <p:extLst>
      <p:ext uri="{BB962C8B-B14F-4D97-AF65-F5344CB8AC3E}">
        <p14:creationId xmlns:p14="http://schemas.microsoft.com/office/powerpoint/2010/main" val="51761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IDM independent data monitoring committee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First-line agent:  EFV 78%,  TDF 59%, AZT 29%</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2LR  NRTI:   AZT/3TC  40%,  TDF/XTC 41%,   TDF/AZT 12%</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3TC, lamivudine; </a:t>
            </a:r>
            <a:r>
              <a:rPr lang="en-US" sz="1200" i="1" kern="1200" dirty="0">
                <a:solidFill>
                  <a:schemeClr val="tx1"/>
                </a:solidFill>
                <a:effectLst/>
                <a:latin typeface="Arial" charset="0"/>
                <a:ea typeface="+mn-ea"/>
                <a:cs typeface="+mn-cs"/>
              </a:rPr>
              <a:t>d4T, stavudine; </a:t>
            </a:r>
            <a:r>
              <a:rPr lang="en-US" i="1" dirty="0"/>
              <a:t>DTG, dolutegravir; FTC, emtricitabine; LPV, lopinavir; </a:t>
            </a:r>
            <a:r>
              <a:rPr lang="en-US" i="1" dirty="0" err="1"/>
              <a:t>RTV,ritonavir</a:t>
            </a:r>
            <a:r>
              <a:rPr lang="en-US" i="1" dirty="0"/>
              <a:t>; TDF, tenofovir disoproxil fumarate; ZDV, zidovudine.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At Week 24, DTG + 2 NRTIs was superior to LPV/r + 2 NRTIs, with 82% (257/312) and 69% (215/312) of participants, respectively, achieving HIV-1 RNA &lt;50 c/mL (adjusted difference, 13.8%; 95% confidence interval [CI], 7.3-20.3; </a:t>
            </a:r>
            <a:r>
              <a:rPr lang="en-US" sz="1200" b="0" i="1" u="none" strike="noStrike" kern="1200" baseline="0" dirty="0">
                <a:solidFill>
                  <a:schemeClr val="tx1"/>
                </a:solidFill>
                <a:latin typeface="+mn-lt"/>
                <a:ea typeface="+mn-ea"/>
                <a:cs typeface="+mn-cs"/>
              </a:rPr>
              <a:t>P</a:t>
            </a:r>
            <a:r>
              <a:rPr lang="en-US" sz="1200" b="0" i="0" u="none" strike="noStrike" kern="1200" baseline="0" dirty="0">
                <a:solidFill>
                  <a:schemeClr val="tx1"/>
                </a:solidFill>
                <a:latin typeface="+mn-lt"/>
                <a:ea typeface="+mn-ea"/>
                <a:cs typeface="+mn-cs"/>
              </a:rPr>
              <a:t>&lt;0.001).1 The difference was mainly driven by lower rates of snapshot virologic nonresponse in the DTG group</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56% (347/624) of participants received second-line NRTIs in accordance with the WHO algorithm, and their snapshot response rates within each arm were higher than those for participants who did not. Regardless of WHO-recommended NRTI use, response rates were higher with DTG-versus LPV/r-based regimens (Figure 2)</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overall safety profile of DTG + 2 NRTIs was favorable compared with LPV/r + 2 NRTIs, with more drug-related adverse events reported in the LPV/r group1</a:t>
            </a:r>
          </a:p>
          <a:p>
            <a:r>
              <a:rPr lang="en-US" sz="1200" b="0" i="0" u="none" strike="noStrike" kern="1200" baseline="0" dirty="0">
                <a:solidFill>
                  <a:schemeClr val="tx1"/>
                </a:solidFill>
                <a:latin typeface="+mn-lt"/>
                <a:ea typeface="+mn-ea"/>
                <a:cs typeface="+mn-cs"/>
              </a:rPr>
              <a:t>In this 24-week interim analysis, there were no treatment-emergent primary INSTI or NRTI resistance mutations in the DTG group through the randomization phase1</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Subgroup analyses of virologic efficacy based on stratification of whether or not a WHO-recommended second-line NRTI background regimen was taken not only favor DTG versus LPV/r but also the regimen with WHO-recommended NRTIs within each treatment group</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2109606-7176-41F2-B081-F1F727737F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27497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2400" dirty="0" err="1"/>
              <a:t>Participants</a:t>
            </a:r>
            <a:r>
              <a:rPr lang="es-MX" sz="2400" dirty="0"/>
              <a:t>: </a:t>
            </a:r>
            <a:r>
              <a:rPr lang="es-MX" sz="2400" dirty="0" err="1"/>
              <a:t>candidades</a:t>
            </a:r>
            <a:r>
              <a:rPr lang="es-MX" sz="2400" dirty="0"/>
              <a:t> </a:t>
            </a:r>
            <a:r>
              <a:rPr lang="es-MX" sz="2400" dirty="0" err="1"/>
              <a:t>for</a:t>
            </a:r>
            <a:r>
              <a:rPr lang="es-MX" sz="2400" dirty="0"/>
              <a:t> 3rd line ART with VL 1000 copies/</a:t>
            </a:r>
            <a:r>
              <a:rPr lang="es-MX" sz="2400" dirty="0" err="1"/>
              <a:t>mL</a:t>
            </a:r>
            <a:r>
              <a:rPr lang="es-MX" sz="2400" dirty="0"/>
              <a:t> &amp; more 24 </a:t>
            </a:r>
            <a:r>
              <a:rPr lang="es-MX" sz="2400" dirty="0" err="1"/>
              <a:t>wks</a:t>
            </a:r>
            <a:r>
              <a:rPr lang="es-MX" sz="2400" dirty="0"/>
              <a:t> of PI-</a:t>
            </a:r>
            <a:r>
              <a:rPr lang="es-MX" sz="2400" dirty="0" err="1"/>
              <a:t>containing</a:t>
            </a:r>
            <a:r>
              <a:rPr lang="es-MX" sz="2400" dirty="0"/>
              <a:t> 2nd line ART</a:t>
            </a:r>
          </a:p>
          <a:p>
            <a:r>
              <a:rPr lang="es-MX" sz="2400" dirty="0"/>
              <a:t>Open </a:t>
            </a:r>
            <a:r>
              <a:rPr lang="es-MX" sz="2400" dirty="0" err="1"/>
              <a:t>label</a:t>
            </a:r>
            <a:r>
              <a:rPr lang="es-MX" sz="2400" dirty="0"/>
              <a:t> </a:t>
            </a:r>
            <a:r>
              <a:rPr lang="es-MX" sz="2400" dirty="0" err="1"/>
              <a:t>phase</a:t>
            </a:r>
            <a:r>
              <a:rPr lang="es-MX" sz="2400" dirty="0"/>
              <a:t> IV </a:t>
            </a:r>
            <a:r>
              <a:rPr lang="es-MX" sz="2400" dirty="0" err="1"/>
              <a:t>strategy</a:t>
            </a:r>
            <a:r>
              <a:rPr lang="es-MX" sz="2400" dirty="0"/>
              <a:t> study</a:t>
            </a:r>
          </a:p>
          <a:p>
            <a:r>
              <a:rPr lang="es-MX" sz="2400" dirty="0"/>
              <a:t>1º </a:t>
            </a:r>
            <a:r>
              <a:rPr lang="es-MX" sz="2400" dirty="0" err="1"/>
              <a:t>Outcome</a:t>
            </a:r>
            <a:r>
              <a:rPr lang="es-MX" sz="2400" dirty="0"/>
              <a:t>: </a:t>
            </a:r>
            <a:r>
              <a:rPr lang="es-MX" sz="2400" dirty="0" err="1"/>
              <a:t>Suppression</a:t>
            </a:r>
            <a:r>
              <a:rPr lang="es-MX" sz="2400" dirty="0"/>
              <a:t> of plasma HIV-RNA </a:t>
            </a:r>
            <a:r>
              <a:rPr lang="es-MX" dirty="0"/>
              <a:t>&lt;</a:t>
            </a:r>
            <a:r>
              <a:rPr lang="es-MX" sz="2400" dirty="0"/>
              <a:t>200 c/</a:t>
            </a:r>
            <a:r>
              <a:rPr lang="es-MX" sz="2400" dirty="0" err="1"/>
              <a:t>mL</a:t>
            </a:r>
            <a:r>
              <a:rPr lang="es-MX" sz="2400" dirty="0"/>
              <a:t> at 48w  CI 95%</a:t>
            </a:r>
          </a:p>
          <a:p>
            <a:r>
              <a:rPr lang="es-MX" sz="2400" dirty="0"/>
              <a:t>Stanford </a:t>
            </a:r>
            <a:r>
              <a:rPr lang="es-MX" sz="2400" dirty="0" err="1"/>
              <a:t>HIVdb</a:t>
            </a:r>
            <a:r>
              <a:rPr lang="es-MX" sz="2400" dirty="0"/>
              <a:t> 6.2 </a:t>
            </a:r>
            <a:r>
              <a:rPr lang="es-MX" sz="2400" dirty="0" err="1"/>
              <a:t>algorithm</a:t>
            </a:r>
            <a:r>
              <a:rPr lang="es-MX" sz="2400" dirty="0"/>
              <a:t> with </a:t>
            </a:r>
            <a:r>
              <a:rPr lang="es-MX" sz="2400" dirty="0" err="1"/>
              <a:t>modifies</a:t>
            </a:r>
            <a:r>
              <a:rPr lang="es-MX" sz="2400" dirty="0"/>
              <a:t> rules </a:t>
            </a:r>
            <a:r>
              <a:rPr lang="es-MX" sz="2400" dirty="0" err="1"/>
              <a:t>for</a:t>
            </a:r>
            <a:r>
              <a:rPr lang="es-MX" sz="2400" dirty="0"/>
              <a:t> DRV and ETV</a:t>
            </a:r>
          </a:p>
          <a:p>
            <a:pPr lvl="1"/>
            <a:r>
              <a:rPr lang="es-MX" sz="2000" dirty="0"/>
              <a:t>DRV </a:t>
            </a:r>
            <a:r>
              <a:rPr lang="es-MX" dirty="0"/>
              <a:t>&gt;3 DRV-</a:t>
            </a:r>
            <a:r>
              <a:rPr lang="es-MX" dirty="0" err="1"/>
              <a:t>associated</a:t>
            </a:r>
            <a:r>
              <a:rPr lang="es-MX" dirty="0"/>
              <a:t> </a:t>
            </a:r>
            <a:r>
              <a:rPr lang="es-MX" dirty="0" err="1"/>
              <a:t>mutations</a:t>
            </a:r>
            <a:endParaRPr lang="es-MX" dirty="0"/>
          </a:p>
          <a:p>
            <a:pPr lvl="1"/>
            <a:r>
              <a:rPr lang="es-MX" dirty="0"/>
              <a:t>ETR &gt; 2.5 with </a:t>
            </a:r>
            <a:r>
              <a:rPr lang="es-MX" dirty="0" err="1"/>
              <a:t>mutations</a:t>
            </a:r>
            <a:r>
              <a:rPr lang="es-MX" dirty="0"/>
              <a:t> </a:t>
            </a:r>
            <a:r>
              <a:rPr lang="es-MX" dirty="0" err="1"/>
              <a:t>weighted</a:t>
            </a:r>
            <a:endParaRPr lang="es-MX" dirty="0"/>
          </a:p>
          <a:p>
            <a:pPr lvl="1"/>
            <a:endParaRPr lang="es-MX" dirty="0"/>
          </a:p>
          <a:p>
            <a:endParaRPr lang="en-US" dirty="0"/>
          </a:p>
        </p:txBody>
      </p:sp>
      <p:sp>
        <p:nvSpPr>
          <p:cNvPr id="4" name="Marcador de número de diapositiva 3"/>
          <p:cNvSpPr>
            <a:spLocks noGrp="1"/>
          </p:cNvSpPr>
          <p:nvPr>
            <p:ph type="sldNum" sz="quarter" idx="10"/>
          </p:nvPr>
        </p:nvSpPr>
        <p:spPr/>
        <p:txBody>
          <a:bodyPr/>
          <a:lstStyle/>
          <a:p>
            <a:fld id="{A750010B-FC8E-40DD-9B45-973D422DA7B4}" type="slidenum">
              <a:rPr lang="es-MX" smtClean="0"/>
              <a:t>7</a:t>
            </a:fld>
            <a:endParaRPr lang="es-MX"/>
          </a:p>
        </p:txBody>
      </p:sp>
    </p:spTree>
    <p:extLst>
      <p:ext uri="{BB962C8B-B14F-4D97-AF65-F5344CB8AC3E}">
        <p14:creationId xmlns:p14="http://schemas.microsoft.com/office/powerpoint/2010/main" val="377591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err="1"/>
              <a:t>Even</a:t>
            </a:r>
            <a:r>
              <a:rPr lang="es-MX" dirty="0"/>
              <a:t> </a:t>
            </a:r>
            <a:r>
              <a:rPr lang="es-MX" dirty="0" err="1"/>
              <a:t>group</a:t>
            </a:r>
            <a:r>
              <a:rPr lang="es-MX" dirty="0"/>
              <a:t> A </a:t>
            </a:r>
            <a:r>
              <a:rPr lang="es-MX" dirty="0" err="1"/>
              <a:t>was</a:t>
            </a:r>
            <a:r>
              <a:rPr lang="es-MX" dirty="0"/>
              <a:t> the one with </a:t>
            </a:r>
            <a:r>
              <a:rPr lang="es-MX" dirty="0" err="1"/>
              <a:t>less</a:t>
            </a:r>
            <a:r>
              <a:rPr lang="es-MX" dirty="0"/>
              <a:t> base line </a:t>
            </a:r>
            <a:r>
              <a:rPr lang="es-MX" dirty="0" err="1"/>
              <a:t>resistance</a:t>
            </a:r>
            <a:r>
              <a:rPr lang="es-MX" dirty="0"/>
              <a:t>, </a:t>
            </a:r>
            <a:r>
              <a:rPr lang="es-MX" dirty="0" err="1"/>
              <a:t>it</a:t>
            </a:r>
            <a:r>
              <a:rPr lang="es-MX" dirty="0"/>
              <a:t> </a:t>
            </a:r>
            <a:r>
              <a:rPr lang="es-MX" dirty="0" err="1"/>
              <a:t>teaches</a:t>
            </a:r>
            <a:r>
              <a:rPr lang="es-MX" dirty="0"/>
              <a:t> </a:t>
            </a:r>
            <a:r>
              <a:rPr lang="es-MX" dirty="0" err="1"/>
              <a:t>us</a:t>
            </a:r>
            <a:r>
              <a:rPr lang="es-MX" dirty="0"/>
              <a:t> </a:t>
            </a:r>
            <a:r>
              <a:rPr lang="es-MX" dirty="0" err="1"/>
              <a:t>that</a:t>
            </a:r>
            <a:r>
              <a:rPr lang="es-MX" dirty="0"/>
              <a:t> </a:t>
            </a:r>
            <a:r>
              <a:rPr lang="es-MX" dirty="0" err="1"/>
              <a:t>mantaing</a:t>
            </a:r>
            <a:r>
              <a:rPr lang="es-MX" dirty="0"/>
              <a:t> a </a:t>
            </a:r>
            <a:r>
              <a:rPr lang="es-MX" dirty="0" err="1"/>
              <a:t>failing</a:t>
            </a:r>
            <a:r>
              <a:rPr lang="es-MX" dirty="0"/>
              <a:t> régimen in the </a:t>
            </a:r>
            <a:r>
              <a:rPr lang="es-MX" dirty="0" err="1"/>
              <a:t>absence</a:t>
            </a:r>
            <a:r>
              <a:rPr lang="es-MX" dirty="0"/>
              <a:t> of </a:t>
            </a:r>
            <a:r>
              <a:rPr lang="es-MX" dirty="0" err="1"/>
              <a:t>resistance</a:t>
            </a:r>
            <a:r>
              <a:rPr lang="es-MX" dirty="0"/>
              <a:t> </a:t>
            </a:r>
            <a:r>
              <a:rPr lang="es-MX" dirty="0" err="1"/>
              <a:t>does</a:t>
            </a:r>
            <a:r>
              <a:rPr lang="es-MX" dirty="0"/>
              <a:t> not lead to a </a:t>
            </a:r>
            <a:r>
              <a:rPr lang="es-MX" dirty="0" err="1"/>
              <a:t>good</a:t>
            </a:r>
            <a:r>
              <a:rPr lang="es-MX" dirty="0"/>
              <a:t> </a:t>
            </a:r>
            <a:r>
              <a:rPr lang="es-MX" dirty="0" err="1"/>
              <a:t>outcome</a:t>
            </a:r>
            <a:endParaRPr lang="en-US" dirty="0"/>
          </a:p>
        </p:txBody>
      </p:sp>
      <p:sp>
        <p:nvSpPr>
          <p:cNvPr id="4" name="Marcador de número de diapositiva 3"/>
          <p:cNvSpPr>
            <a:spLocks noGrp="1"/>
          </p:cNvSpPr>
          <p:nvPr>
            <p:ph type="sldNum" sz="quarter" idx="10"/>
          </p:nvPr>
        </p:nvSpPr>
        <p:spPr/>
        <p:txBody>
          <a:bodyPr/>
          <a:lstStyle/>
          <a:p>
            <a:fld id="{A750010B-FC8E-40DD-9B45-973D422DA7B4}" type="slidenum">
              <a:rPr lang="es-MX" smtClean="0"/>
              <a:t>8</a:t>
            </a:fld>
            <a:endParaRPr lang="es-MX"/>
          </a:p>
        </p:txBody>
      </p:sp>
    </p:spTree>
    <p:extLst>
      <p:ext uri="{BB962C8B-B14F-4D97-AF65-F5344CB8AC3E}">
        <p14:creationId xmlns:p14="http://schemas.microsoft.com/office/powerpoint/2010/main" val="212976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AZT </a:t>
            </a:r>
            <a:r>
              <a:rPr lang="es-MX" dirty="0" err="1"/>
              <a:t>containing</a:t>
            </a:r>
            <a:r>
              <a:rPr lang="es-MX" dirty="0"/>
              <a:t>  1LR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28.2% pts  AZT-1LR  developed resistance to TDF  vs 6.8% of pts on TDF- 1LR had resistance to AZT</a:t>
            </a:r>
          </a:p>
          <a:p>
            <a:endParaRPr lang="es-MX" dirty="0"/>
          </a:p>
          <a:p>
            <a:endParaRPr lang="es-MX" dirty="0"/>
          </a:p>
          <a:p>
            <a:r>
              <a:rPr lang="es-MX" dirty="0" err="1"/>
              <a:t>There</a:t>
            </a:r>
            <a:r>
              <a:rPr lang="es-MX" dirty="0"/>
              <a:t> are </a:t>
            </a:r>
            <a:r>
              <a:rPr lang="es-MX" dirty="0" err="1"/>
              <a:t>limited</a:t>
            </a:r>
            <a:r>
              <a:rPr lang="es-MX" dirty="0"/>
              <a:t> data </a:t>
            </a:r>
            <a:r>
              <a:rPr lang="es-MX" dirty="0" err="1"/>
              <a:t>regarding</a:t>
            </a:r>
            <a:r>
              <a:rPr lang="es-MX" dirty="0"/>
              <a:t> 1L régimen </a:t>
            </a:r>
            <a:r>
              <a:rPr lang="es-MX" dirty="0" err="1"/>
              <a:t>choice</a:t>
            </a:r>
            <a:r>
              <a:rPr lang="es-MX" dirty="0"/>
              <a:t> and </a:t>
            </a:r>
            <a:r>
              <a:rPr lang="es-MX" dirty="0" err="1"/>
              <a:t>duratión</a:t>
            </a:r>
            <a:r>
              <a:rPr lang="es-MX" dirty="0"/>
              <a:t> of VF on the </a:t>
            </a:r>
            <a:r>
              <a:rPr lang="es-MX" dirty="0" err="1"/>
              <a:t>accumulation</a:t>
            </a:r>
            <a:r>
              <a:rPr lang="es-MX" dirty="0"/>
              <a:t> of </a:t>
            </a:r>
            <a:r>
              <a:rPr lang="es-MX" dirty="0" err="1"/>
              <a:t>mutations</a:t>
            </a:r>
            <a:r>
              <a:rPr lang="es-MX" dirty="0"/>
              <a:t>, </a:t>
            </a:r>
            <a:r>
              <a:rPr lang="es-MX" dirty="0" err="1"/>
              <a:t>particularly</a:t>
            </a:r>
            <a:r>
              <a:rPr lang="es-MX" dirty="0"/>
              <a:t> in </a:t>
            </a:r>
            <a:r>
              <a:rPr lang="es-MX" dirty="0" err="1"/>
              <a:t>resource-constrained</a:t>
            </a:r>
            <a:r>
              <a:rPr lang="es-MX" dirty="0"/>
              <a:t> </a:t>
            </a:r>
            <a:r>
              <a:rPr lang="es-MX" dirty="0" err="1"/>
              <a:t>settings</a:t>
            </a:r>
            <a:r>
              <a:rPr lang="es-MX" dirty="0"/>
              <a:t> </a:t>
            </a:r>
            <a:r>
              <a:rPr lang="es-MX" dirty="0" err="1"/>
              <a:t>that</a:t>
            </a:r>
            <a:r>
              <a:rPr lang="es-MX" dirty="0"/>
              <a:t> </a:t>
            </a:r>
            <a:r>
              <a:rPr lang="es-MX" dirty="0" err="1"/>
              <a:t>have</a:t>
            </a:r>
            <a:r>
              <a:rPr lang="es-MX" dirty="0"/>
              <a:t> </a:t>
            </a:r>
            <a:r>
              <a:rPr lang="es-MX" dirty="0" err="1"/>
              <a:t>acces</a:t>
            </a:r>
            <a:r>
              <a:rPr lang="es-MX" dirty="0"/>
              <a:t> to VL </a:t>
            </a:r>
            <a:r>
              <a:rPr lang="es-MX" dirty="0" err="1"/>
              <a:t>monitoring</a:t>
            </a:r>
            <a:endParaRPr lang="es-MX" dirty="0"/>
          </a:p>
          <a:p>
            <a:r>
              <a:rPr lang="es-MX" dirty="0" err="1"/>
              <a:t>Potencital</a:t>
            </a:r>
            <a:r>
              <a:rPr lang="es-MX" dirty="0"/>
              <a:t> </a:t>
            </a:r>
            <a:r>
              <a:rPr lang="es-MX" dirty="0" err="1"/>
              <a:t>lower</a:t>
            </a:r>
            <a:r>
              <a:rPr lang="es-MX" dirty="0"/>
              <a:t> </a:t>
            </a:r>
            <a:r>
              <a:rPr lang="es-MX" dirty="0" err="1"/>
              <a:t>efficacy</a:t>
            </a:r>
            <a:r>
              <a:rPr lang="es-MX" dirty="0"/>
              <a:t> of </a:t>
            </a:r>
            <a:r>
              <a:rPr lang="es-MX" dirty="0" err="1"/>
              <a:t>NRTIs</a:t>
            </a:r>
            <a:r>
              <a:rPr lang="es-MX" dirty="0"/>
              <a:t> </a:t>
            </a:r>
            <a:r>
              <a:rPr lang="es-MX" dirty="0" err="1"/>
              <a:t>due</a:t>
            </a:r>
            <a:r>
              <a:rPr lang="es-MX" dirty="0"/>
              <a:t> to </a:t>
            </a:r>
            <a:r>
              <a:rPr lang="es-MX" dirty="0" err="1"/>
              <a:t>accumulated</a:t>
            </a:r>
            <a:r>
              <a:rPr lang="es-MX" dirty="0"/>
              <a:t> </a:t>
            </a:r>
            <a:r>
              <a:rPr lang="es-MX" dirty="0" err="1"/>
              <a:t>mutations</a:t>
            </a:r>
            <a:r>
              <a:rPr lang="es-MX" dirty="0"/>
              <a:t> and the </a:t>
            </a:r>
            <a:r>
              <a:rPr lang="es-MX" dirty="0" err="1"/>
              <a:t>limited</a:t>
            </a:r>
            <a:r>
              <a:rPr lang="es-MX" dirty="0"/>
              <a:t> Access to </a:t>
            </a:r>
            <a:r>
              <a:rPr lang="es-MX" dirty="0" err="1"/>
              <a:t>drug</a:t>
            </a:r>
            <a:r>
              <a:rPr lang="es-MX" dirty="0"/>
              <a:t> </a:t>
            </a:r>
            <a:r>
              <a:rPr lang="es-MX" dirty="0" err="1"/>
              <a:t>resistance</a:t>
            </a:r>
            <a:r>
              <a:rPr lang="es-MX" dirty="0"/>
              <a:t> </a:t>
            </a:r>
            <a:r>
              <a:rPr lang="es-MX" dirty="0" err="1"/>
              <a:t>testing</a:t>
            </a:r>
            <a:r>
              <a:rPr lang="es-MX" dirty="0"/>
              <a:t>.</a:t>
            </a:r>
          </a:p>
          <a:p>
            <a:r>
              <a:rPr lang="es-MX" dirty="0" err="1"/>
              <a:t>Before</a:t>
            </a:r>
            <a:r>
              <a:rPr lang="es-MX" dirty="0"/>
              <a:t> 2010 </a:t>
            </a:r>
            <a:r>
              <a:rPr lang="es-MX" dirty="0" err="1"/>
              <a:t>clinical</a:t>
            </a:r>
            <a:r>
              <a:rPr lang="es-MX" dirty="0"/>
              <a:t> </a:t>
            </a:r>
            <a:r>
              <a:rPr lang="es-MX" dirty="0" err="1"/>
              <a:t>advisory</a:t>
            </a:r>
            <a:r>
              <a:rPr lang="es-MX" dirty="0"/>
              <a:t> staff </a:t>
            </a:r>
            <a:r>
              <a:rPr lang="es-MX" dirty="0" err="1"/>
              <a:t>recommended</a:t>
            </a:r>
            <a:r>
              <a:rPr lang="es-MX" dirty="0"/>
              <a:t> </a:t>
            </a:r>
            <a:r>
              <a:rPr lang="es-MX" dirty="0" err="1"/>
              <a:t>using</a:t>
            </a:r>
            <a:r>
              <a:rPr lang="es-MX" dirty="0"/>
              <a:t> 3 NRTI in 2L régimen with the </a:t>
            </a:r>
            <a:r>
              <a:rPr lang="es-MX" dirty="0" err="1"/>
              <a:t>rationale</a:t>
            </a:r>
            <a:r>
              <a:rPr lang="es-MX" dirty="0"/>
              <a:t> </a:t>
            </a:r>
            <a:r>
              <a:rPr lang="es-MX" dirty="0" err="1"/>
              <a:t>that</a:t>
            </a:r>
            <a:r>
              <a:rPr lang="es-MX" dirty="0"/>
              <a:t> the régimen </a:t>
            </a:r>
            <a:r>
              <a:rPr lang="es-MX" dirty="0" err="1"/>
              <a:t>would</a:t>
            </a:r>
            <a:r>
              <a:rPr lang="es-MX" dirty="0"/>
              <a:t> </a:t>
            </a:r>
            <a:r>
              <a:rPr lang="es-MX" dirty="0" err="1"/>
              <a:t>provide</a:t>
            </a:r>
            <a:r>
              <a:rPr lang="es-MX" dirty="0"/>
              <a:t> </a:t>
            </a:r>
            <a:r>
              <a:rPr lang="es-MX" dirty="0" err="1"/>
              <a:t>expanded</a:t>
            </a:r>
            <a:r>
              <a:rPr lang="es-MX" dirty="0"/>
              <a:t> </a:t>
            </a:r>
            <a:r>
              <a:rPr lang="es-MX" dirty="0" err="1"/>
              <a:t>coverage</a:t>
            </a:r>
            <a:r>
              <a:rPr lang="es-MX" dirty="0"/>
              <a:t>, in 2013 </a:t>
            </a:r>
            <a:r>
              <a:rPr lang="es-MX" dirty="0" err="1"/>
              <a:t>pts</a:t>
            </a:r>
            <a:r>
              <a:rPr lang="es-MX" dirty="0"/>
              <a:t> </a:t>
            </a:r>
            <a:r>
              <a:rPr lang="es-MX" dirty="0" err="1"/>
              <a:t>that</a:t>
            </a:r>
            <a:r>
              <a:rPr lang="es-MX" dirty="0"/>
              <a:t> </a:t>
            </a:r>
            <a:r>
              <a:rPr lang="es-MX" dirty="0" err="1"/>
              <a:t>were</a:t>
            </a:r>
            <a:r>
              <a:rPr lang="es-MX" dirty="0"/>
              <a:t> </a:t>
            </a:r>
            <a:r>
              <a:rPr lang="es-MX" dirty="0" err="1"/>
              <a:t>receiving</a:t>
            </a:r>
            <a:r>
              <a:rPr lang="es-MX" dirty="0"/>
              <a:t> 3 NRTI </a:t>
            </a:r>
            <a:r>
              <a:rPr lang="es-MX" dirty="0" err="1"/>
              <a:t>were</a:t>
            </a:r>
            <a:r>
              <a:rPr lang="es-MX" dirty="0"/>
              <a:t> </a:t>
            </a:r>
            <a:r>
              <a:rPr lang="es-MX" dirty="0" err="1"/>
              <a:t>switched</a:t>
            </a:r>
            <a:r>
              <a:rPr lang="es-MX" dirty="0"/>
              <a:t> to 2, per Who </a:t>
            </a:r>
            <a:r>
              <a:rPr lang="es-MX" dirty="0" err="1"/>
              <a:t>recommendations</a:t>
            </a:r>
            <a:endParaRPr lang="es-MX" dirty="0"/>
          </a:p>
          <a:p>
            <a:r>
              <a:rPr lang="es-MX" dirty="0" err="1"/>
              <a:t>All</a:t>
            </a:r>
            <a:r>
              <a:rPr lang="es-MX" dirty="0"/>
              <a:t> </a:t>
            </a:r>
            <a:r>
              <a:rPr lang="es-MX" dirty="0" err="1"/>
              <a:t>pts</a:t>
            </a:r>
            <a:r>
              <a:rPr lang="es-MX" dirty="0"/>
              <a:t> </a:t>
            </a:r>
            <a:r>
              <a:rPr lang="es-MX" dirty="0" err="1"/>
              <a:t>received</a:t>
            </a:r>
            <a:r>
              <a:rPr lang="es-MX" dirty="0"/>
              <a:t> tx </a:t>
            </a:r>
            <a:r>
              <a:rPr lang="es-MX" dirty="0" err="1"/>
              <a:t>according</a:t>
            </a:r>
            <a:r>
              <a:rPr lang="es-MX" dirty="0"/>
              <a:t> to </a:t>
            </a:r>
            <a:r>
              <a:rPr lang="es-MX" dirty="0" err="1"/>
              <a:t>national</a:t>
            </a:r>
            <a:r>
              <a:rPr lang="es-MX" dirty="0"/>
              <a:t> and WHO </a:t>
            </a:r>
            <a:r>
              <a:rPr lang="es-MX" dirty="0" err="1"/>
              <a:t>guidelines</a:t>
            </a:r>
            <a:r>
              <a:rPr lang="es-MX" dirty="0"/>
              <a:t> at the time.  </a:t>
            </a:r>
            <a:r>
              <a:rPr lang="es-MX" dirty="0" err="1"/>
              <a:t>Lack</a:t>
            </a:r>
            <a:r>
              <a:rPr lang="es-MX" dirty="0"/>
              <a:t> of Access to </a:t>
            </a:r>
            <a:r>
              <a:rPr lang="es-MX" dirty="0" err="1"/>
              <a:t>resistance</a:t>
            </a:r>
            <a:r>
              <a:rPr lang="es-MX" dirty="0"/>
              <a:t> data</a:t>
            </a:r>
          </a:p>
          <a:p>
            <a:r>
              <a:rPr lang="es-MX" dirty="0" err="1"/>
              <a:t>Blood</a:t>
            </a:r>
            <a:r>
              <a:rPr lang="es-MX" dirty="0"/>
              <a:t> </a:t>
            </a:r>
            <a:r>
              <a:rPr lang="es-MX" dirty="0" err="1"/>
              <a:t>samples</a:t>
            </a:r>
            <a:r>
              <a:rPr lang="es-MX" dirty="0"/>
              <a:t> </a:t>
            </a:r>
            <a:r>
              <a:rPr lang="es-MX" dirty="0" err="1"/>
              <a:t>were</a:t>
            </a:r>
            <a:r>
              <a:rPr lang="es-MX" dirty="0"/>
              <a:t> </a:t>
            </a:r>
            <a:r>
              <a:rPr lang="es-MX" dirty="0" err="1"/>
              <a:t>drawn</a:t>
            </a:r>
            <a:r>
              <a:rPr lang="es-MX" dirty="0"/>
              <a:t> at </a:t>
            </a:r>
            <a:r>
              <a:rPr lang="es-MX" dirty="0" err="1"/>
              <a:t>baseline</a:t>
            </a:r>
            <a:r>
              <a:rPr lang="es-MX" dirty="0"/>
              <a:t>, 3 </a:t>
            </a:r>
            <a:r>
              <a:rPr lang="es-MX" dirty="0" err="1"/>
              <a:t>months</a:t>
            </a:r>
            <a:r>
              <a:rPr lang="es-MX" dirty="0"/>
              <a:t> and </a:t>
            </a:r>
            <a:r>
              <a:rPr lang="es-MX" dirty="0" err="1"/>
              <a:t>every</a:t>
            </a:r>
            <a:r>
              <a:rPr lang="es-MX" dirty="0"/>
              <a:t> 6 m </a:t>
            </a:r>
            <a:r>
              <a:rPr lang="es-MX" dirty="0" err="1"/>
              <a:t>thereafter</a:t>
            </a:r>
            <a:r>
              <a:rPr lang="es-MX" dirty="0"/>
              <a:t> </a:t>
            </a:r>
            <a:r>
              <a:rPr lang="es-MX" dirty="0" err="1"/>
              <a:t>unless</a:t>
            </a:r>
            <a:r>
              <a:rPr lang="es-MX" dirty="0"/>
              <a:t> </a:t>
            </a:r>
            <a:r>
              <a:rPr lang="es-MX" dirty="0" err="1"/>
              <a:t>clinical</a:t>
            </a:r>
            <a:r>
              <a:rPr lang="es-MX" dirty="0"/>
              <a:t> </a:t>
            </a:r>
            <a:r>
              <a:rPr lang="es-MX" dirty="0" err="1"/>
              <a:t>indiations</a:t>
            </a:r>
            <a:r>
              <a:rPr lang="es-MX" dirty="0"/>
              <a:t>, </a:t>
            </a:r>
            <a:r>
              <a:rPr lang="es-MX" dirty="0" err="1"/>
              <a:t>until</a:t>
            </a:r>
            <a:r>
              <a:rPr lang="es-MX" dirty="0"/>
              <a:t> 2010 </a:t>
            </a:r>
            <a:r>
              <a:rPr lang="es-MX" dirty="0" err="1"/>
              <a:t>program</a:t>
            </a:r>
            <a:r>
              <a:rPr lang="es-MX" dirty="0"/>
              <a:t> </a:t>
            </a:r>
            <a:r>
              <a:rPr lang="es-MX" dirty="0" err="1"/>
              <a:t>dropped</a:t>
            </a:r>
            <a:r>
              <a:rPr lang="es-MX" dirty="0"/>
              <a:t> VL at 3 </a:t>
            </a:r>
            <a:r>
              <a:rPr lang="es-MX" dirty="0" err="1"/>
              <a:t>months</a:t>
            </a:r>
            <a:r>
              <a:rPr lang="es-MX" dirty="0"/>
              <a:t>,   In </a:t>
            </a:r>
            <a:r>
              <a:rPr lang="es-MX" dirty="0" err="1"/>
              <a:t>shifted</a:t>
            </a:r>
            <a:r>
              <a:rPr lang="es-MX" dirty="0"/>
              <a:t> to 6,12 and </a:t>
            </a:r>
            <a:r>
              <a:rPr lang="es-MX" dirty="0" err="1"/>
              <a:t>every</a:t>
            </a:r>
            <a:r>
              <a:rPr lang="es-MX" dirty="0"/>
              <a:t> 12 m </a:t>
            </a:r>
            <a:r>
              <a:rPr lang="es-MX" dirty="0" err="1"/>
              <a:t>thereafter</a:t>
            </a:r>
            <a:r>
              <a:rPr lang="es-MX" dirty="0"/>
              <a:t> 2014 .</a:t>
            </a:r>
          </a:p>
          <a:p>
            <a:r>
              <a:rPr lang="es-MX" dirty="0" err="1"/>
              <a:t>Drug</a:t>
            </a:r>
            <a:r>
              <a:rPr lang="es-MX" dirty="0"/>
              <a:t> </a:t>
            </a:r>
            <a:r>
              <a:rPr lang="es-MX" dirty="0" err="1"/>
              <a:t>resistance</a:t>
            </a:r>
            <a:r>
              <a:rPr lang="es-MX" dirty="0"/>
              <a:t> </a:t>
            </a:r>
            <a:r>
              <a:rPr lang="es-MX" dirty="0" err="1"/>
              <a:t>mutations</a:t>
            </a:r>
            <a:r>
              <a:rPr lang="es-MX" dirty="0"/>
              <a:t> </a:t>
            </a:r>
            <a:r>
              <a:rPr lang="es-MX" dirty="0" err="1"/>
              <a:t>genotypes</a:t>
            </a:r>
            <a:r>
              <a:rPr lang="es-MX" dirty="0"/>
              <a:t> </a:t>
            </a:r>
            <a:r>
              <a:rPr lang="es-MX" dirty="0" err="1"/>
              <a:t>were</a:t>
            </a:r>
            <a:r>
              <a:rPr lang="es-MX" dirty="0"/>
              <a:t> </a:t>
            </a:r>
            <a:r>
              <a:rPr lang="es-MX" dirty="0" err="1"/>
              <a:t>generated</a:t>
            </a:r>
            <a:r>
              <a:rPr lang="es-MX" dirty="0"/>
              <a:t> on </a:t>
            </a:r>
            <a:r>
              <a:rPr lang="es-MX" dirty="0" err="1"/>
              <a:t>first</a:t>
            </a:r>
            <a:r>
              <a:rPr lang="es-MX" dirty="0"/>
              <a:t> </a:t>
            </a:r>
            <a:r>
              <a:rPr lang="es-MX" dirty="0" err="1"/>
              <a:t>available</a:t>
            </a:r>
            <a:r>
              <a:rPr lang="es-MX" dirty="0"/>
              <a:t> </a:t>
            </a:r>
            <a:r>
              <a:rPr lang="es-MX" dirty="0" err="1"/>
              <a:t>specimen</a:t>
            </a:r>
            <a:r>
              <a:rPr lang="es-MX" dirty="0"/>
              <a:t> after VF (S1), and  </a:t>
            </a:r>
            <a:r>
              <a:rPr lang="es-MX" dirty="0" err="1"/>
              <a:t>closest</a:t>
            </a:r>
            <a:r>
              <a:rPr lang="es-MX" dirty="0"/>
              <a:t> to the time of 2L </a:t>
            </a:r>
            <a:r>
              <a:rPr lang="es-MX" dirty="0" err="1"/>
              <a:t>switch</a:t>
            </a:r>
            <a:r>
              <a:rPr lang="es-MX" dirty="0"/>
              <a:t> (S2 </a:t>
            </a:r>
            <a:r>
              <a:rPr lang="es-MX" dirty="0" err="1"/>
              <a:t>smaple</a:t>
            </a:r>
            <a:r>
              <a:rPr lang="es-MX" dirty="0"/>
              <a:t>)</a:t>
            </a:r>
          </a:p>
        </p:txBody>
      </p:sp>
      <p:sp>
        <p:nvSpPr>
          <p:cNvPr id="4" name="Marcador de número de diapositiva 3"/>
          <p:cNvSpPr>
            <a:spLocks noGrp="1"/>
          </p:cNvSpPr>
          <p:nvPr>
            <p:ph type="sldNum" sz="quarter" idx="10"/>
          </p:nvPr>
        </p:nvSpPr>
        <p:spPr/>
        <p:txBody>
          <a:bodyPr/>
          <a:lstStyle/>
          <a:p>
            <a:fld id="{A750010B-FC8E-40DD-9B45-973D422DA7B4}" type="slidenum">
              <a:rPr lang="es-MX" smtClean="0"/>
              <a:t>9</a:t>
            </a:fld>
            <a:endParaRPr lang="es-MX"/>
          </a:p>
        </p:txBody>
      </p:sp>
    </p:spTree>
    <p:extLst>
      <p:ext uri="{BB962C8B-B14F-4D97-AF65-F5344CB8AC3E}">
        <p14:creationId xmlns:p14="http://schemas.microsoft.com/office/powerpoint/2010/main" val="349100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Substantial increases in pretreatment NNRTI resistance per year in all regions.</a:t>
            </a:r>
          </a:p>
          <a:p>
            <a:endParaRPr lang="en-US" dirty="0"/>
          </a:p>
          <a:p>
            <a:r>
              <a:rPr lang="en-US" dirty="0"/>
              <a:t>Mexico 2010 4.2   vs 2016  9.2 %</a:t>
            </a:r>
          </a:p>
        </p:txBody>
      </p:sp>
      <p:sp>
        <p:nvSpPr>
          <p:cNvPr id="4" name="Marcador de número de diapositiva 3"/>
          <p:cNvSpPr>
            <a:spLocks noGrp="1"/>
          </p:cNvSpPr>
          <p:nvPr>
            <p:ph type="sldNum" sz="quarter" idx="10"/>
          </p:nvPr>
        </p:nvSpPr>
        <p:spPr/>
        <p:txBody>
          <a:bodyPr/>
          <a:lstStyle/>
          <a:p>
            <a:fld id="{D38A0A8D-97E1-4409-9727-1ACCAC051598}" type="slidenum">
              <a:rPr lang="en-US" smtClean="0"/>
              <a:t>10</a:t>
            </a:fld>
            <a:endParaRPr lang="en-US" dirty="0"/>
          </a:p>
        </p:txBody>
      </p:sp>
    </p:spTree>
    <p:extLst>
      <p:ext uri="{BB962C8B-B14F-4D97-AF65-F5344CB8AC3E}">
        <p14:creationId xmlns:p14="http://schemas.microsoft.com/office/powerpoint/2010/main" val="581707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1" indent="0">
              <a:buNone/>
            </a:pPr>
            <a:r>
              <a:rPr lang="es-MX" sz="1600" b="1" dirty="0">
                <a:solidFill>
                  <a:srgbClr val="00B050"/>
                </a:solidFill>
              </a:rPr>
              <a:t>C</a:t>
            </a:r>
            <a:r>
              <a:rPr lang="en-US" sz="1600" b="1" dirty="0" err="1">
                <a:solidFill>
                  <a:srgbClr val="00B050"/>
                </a:solidFill>
              </a:rPr>
              <a:t>CASAnet</a:t>
            </a:r>
            <a:r>
              <a:rPr lang="en-US" sz="1600" b="1" dirty="0">
                <a:solidFill>
                  <a:srgbClr val="00B050"/>
                </a:solidFill>
              </a:rPr>
              <a:t> </a:t>
            </a:r>
            <a:r>
              <a:rPr lang="en-US" sz="1400" b="1" dirty="0">
                <a:solidFill>
                  <a:srgbClr val="00B050"/>
                </a:solidFill>
              </a:rPr>
              <a:t>cohort  </a:t>
            </a:r>
            <a:r>
              <a:rPr lang="en-US" sz="1400" dirty="0"/>
              <a:t>Caribbean, Central, and South America Network</a:t>
            </a:r>
          </a:p>
          <a:p>
            <a:pPr marL="457200" lvl="1" indent="0">
              <a:buNone/>
            </a:pPr>
            <a:r>
              <a:rPr lang="en-US" sz="1400" dirty="0"/>
              <a:t> </a:t>
            </a:r>
            <a:endParaRPr lang="en-US" sz="1600" dirty="0"/>
          </a:p>
          <a:p>
            <a:pPr marL="457200" lvl="1" indent="0">
              <a:buNone/>
            </a:pPr>
            <a:r>
              <a:rPr lang="en-US" sz="1600" b="1" dirty="0">
                <a:solidFill>
                  <a:srgbClr val="00B050"/>
                </a:solidFill>
              </a:rPr>
              <a:t>Taller </a:t>
            </a:r>
            <a:r>
              <a:rPr lang="en-US" sz="1600" b="1" dirty="0" err="1">
                <a:solidFill>
                  <a:srgbClr val="00B050"/>
                </a:solidFill>
              </a:rPr>
              <a:t>Latinoamericano</a:t>
            </a:r>
            <a:r>
              <a:rPr lang="en-US" sz="1600" b="1" dirty="0">
                <a:solidFill>
                  <a:srgbClr val="00B050"/>
                </a:solidFill>
              </a:rPr>
              <a:t> </a:t>
            </a:r>
            <a:r>
              <a:rPr lang="en-US" sz="1400" dirty="0"/>
              <a:t>(TLA-HIV) -LA Workshop Study Group</a:t>
            </a:r>
            <a:r>
              <a:rPr lang="en-US" sz="1600" baseline="30000" dirty="0"/>
              <a:t> </a:t>
            </a:r>
            <a:endParaRPr lang="es-MX" dirty="0"/>
          </a:p>
          <a:p>
            <a:endParaRPr lang="es-MX" dirty="0"/>
          </a:p>
          <a:p>
            <a:endParaRPr lang="es-MX" dirty="0"/>
          </a:p>
          <a:p>
            <a:r>
              <a:rPr lang="es-MX" dirty="0"/>
              <a:t>High and rising HIV tx converge has come to reduce AIDS relatad </a:t>
            </a:r>
            <a:r>
              <a:rPr lang="en-US" noProof="0" dirty="0" err="1"/>
              <a:t>moratlity</a:t>
            </a:r>
            <a:r>
              <a:rPr lang="es-MX" dirty="0"/>
              <a:t> </a:t>
            </a:r>
            <a:r>
              <a:rPr lang="es-MX" dirty="0" err="1"/>
              <a:t>by</a:t>
            </a:r>
            <a:r>
              <a:rPr lang="es-MX" dirty="0"/>
              <a:t> 12% </a:t>
            </a:r>
            <a:r>
              <a:rPr lang="es-MX" dirty="0" err="1"/>
              <a:t>from</a:t>
            </a:r>
            <a:r>
              <a:rPr lang="es-MX" dirty="0"/>
              <a:t> 43,000 in 2000, to 36,000 in 2016.  </a:t>
            </a:r>
            <a:r>
              <a:rPr lang="es-MX" dirty="0" err="1"/>
              <a:t>mainly</a:t>
            </a:r>
            <a:r>
              <a:rPr lang="es-MX" dirty="0"/>
              <a:t> in </a:t>
            </a:r>
            <a:r>
              <a:rPr lang="es-MX" dirty="0" err="1"/>
              <a:t>Paru</a:t>
            </a:r>
            <a:r>
              <a:rPr lang="es-MX" dirty="0"/>
              <a:t>, Honduras and Colombia </a:t>
            </a:r>
            <a:r>
              <a:rPr lang="es-MX" dirty="0" err="1"/>
              <a:t>where</a:t>
            </a:r>
            <a:r>
              <a:rPr lang="es-MX" dirty="0"/>
              <a:t> AIDS-</a:t>
            </a:r>
            <a:r>
              <a:rPr lang="es-MX" dirty="0" err="1"/>
              <a:t>related</a:t>
            </a:r>
            <a:r>
              <a:rPr lang="es-MX" dirty="0"/>
              <a:t> </a:t>
            </a:r>
            <a:r>
              <a:rPr lang="es-MX" dirty="0" err="1"/>
              <a:t>deaths</a:t>
            </a:r>
            <a:r>
              <a:rPr lang="es-MX" dirty="0"/>
              <a:t> </a:t>
            </a:r>
            <a:r>
              <a:rPr lang="es-MX" dirty="0" err="1"/>
              <a:t>declinced</a:t>
            </a:r>
            <a:r>
              <a:rPr lang="es-MX" dirty="0"/>
              <a:t> </a:t>
            </a:r>
            <a:r>
              <a:rPr lang="es-MX" dirty="0" err="1"/>
              <a:t>by</a:t>
            </a:r>
            <a:r>
              <a:rPr lang="es-MX" dirty="0"/>
              <a:t> 62%, 58% </a:t>
            </a:r>
            <a:r>
              <a:rPr lang="es-MX" dirty="0" err="1"/>
              <a:t>ans</a:t>
            </a:r>
            <a:r>
              <a:rPr lang="es-MX" dirty="0"/>
              <a:t> 45%.  AIDS </a:t>
            </a:r>
            <a:r>
              <a:rPr lang="es-MX" dirty="0" err="1"/>
              <a:t>related</a:t>
            </a:r>
            <a:r>
              <a:rPr lang="es-MX" dirty="0"/>
              <a:t> </a:t>
            </a:r>
            <a:r>
              <a:rPr lang="es-MX" dirty="0" err="1"/>
              <a:t>deaths</a:t>
            </a:r>
            <a:r>
              <a:rPr lang="es-MX" dirty="0"/>
              <a:t> </a:t>
            </a:r>
            <a:r>
              <a:rPr lang="es-MX" dirty="0" err="1"/>
              <a:t>rates</a:t>
            </a:r>
            <a:r>
              <a:rPr lang="es-MX" dirty="0"/>
              <a:t> </a:t>
            </a:r>
            <a:r>
              <a:rPr lang="es-MX" dirty="0" err="1"/>
              <a:t>were</a:t>
            </a:r>
            <a:r>
              <a:rPr lang="es-MX" dirty="0"/>
              <a:t> </a:t>
            </a:r>
            <a:r>
              <a:rPr lang="es-MX" dirty="0" err="1"/>
              <a:t>still</a:t>
            </a:r>
            <a:r>
              <a:rPr lang="es-MX" dirty="0"/>
              <a:t> </a:t>
            </a:r>
            <a:r>
              <a:rPr lang="es-MX" dirty="0" err="1"/>
              <a:t>rinsing</a:t>
            </a:r>
            <a:r>
              <a:rPr lang="es-MX" dirty="0"/>
              <a:t> in </a:t>
            </a:r>
            <a:r>
              <a:rPr lang="es-MX" dirty="0" err="1"/>
              <a:t>some</a:t>
            </a:r>
            <a:r>
              <a:rPr lang="es-MX" dirty="0"/>
              <a:t> </a:t>
            </a:r>
            <a:r>
              <a:rPr lang="es-MX" dirty="0" err="1"/>
              <a:t>contries</a:t>
            </a:r>
            <a:r>
              <a:rPr lang="es-MX" dirty="0"/>
              <a:t> </a:t>
            </a:r>
            <a:r>
              <a:rPr lang="es-MX" dirty="0" err="1"/>
              <a:t>notably</a:t>
            </a:r>
            <a:r>
              <a:rPr lang="es-MX" dirty="0"/>
              <a:t> Bolivia, Guatemala, Paraguay and Uruguay. </a:t>
            </a:r>
          </a:p>
          <a:p>
            <a:r>
              <a:rPr lang="es-MX" dirty="0"/>
              <a:t>HIV </a:t>
            </a:r>
            <a:r>
              <a:rPr lang="es-MX" dirty="0" err="1"/>
              <a:t>resource</a:t>
            </a:r>
            <a:r>
              <a:rPr lang="es-MX" dirty="0"/>
              <a:t> </a:t>
            </a:r>
            <a:r>
              <a:rPr lang="es-MX" dirty="0" err="1"/>
              <a:t>avialability</a:t>
            </a:r>
            <a:r>
              <a:rPr lang="es-MX" dirty="0"/>
              <a:t> </a:t>
            </a:r>
            <a:r>
              <a:rPr lang="es-MX" dirty="0" err="1"/>
              <a:t>though</a:t>
            </a:r>
            <a:r>
              <a:rPr lang="es-MX" dirty="0"/>
              <a:t> has </a:t>
            </a:r>
            <a:r>
              <a:rPr lang="es-MX" dirty="0" err="1"/>
              <a:t>inproved</a:t>
            </a:r>
            <a:r>
              <a:rPr lang="es-MX" dirty="0"/>
              <a:t> </a:t>
            </a:r>
            <a:r>
              <a:rPr lang="es-MX" dirty="0" err="1"/>
              <a:t>over</a:t>
            </a:r>
            <a:r>
              <a:rPr lang="es-MX" dirty="0"/>
              <a:t> the </a:t>
            </a:r>
            <a:r>
              <a:rPr lang="es-MX" dirty="0" err="1"/>
              <a:t>last</a:t>
            </a:r>
            <a:r>
              <a:rPr lang="es-MX" dirty="0"/>
              <a:t> </a:t>
            </a:r>
            <a:r>
              <a:rPr lang="es-MX" dirty="0" err="1"/>
              <a:t>decate</a:t>
            </a:r>
            <a:r>
              <a:rPr lang="es-MX" dirty="0"/>
              <a:t> </a:t>
            </a:r>
            <a:r>
              <a:rPr lang="es-MX" dirty="0" err="1"/>
              <a:t>is</a:t>
            </a:r>
            <a:r>
              <a:rPr lang="es-MX" dirty="0"/>
              <a:t> </a:t>
            </a:r>
            <a:r>
              <a:rPr lang="es-MX" dirty="0" err="1"/>
              <a:t>still</a:t>
            </a:r>
            <a:r>
              <a:rPr lang="es-MX" dirty="0"/>
              <a:t>  </a:t>
            </a:r>
            <a:r>
              <a:rPr lang="es-MX" dirty="0" err="1"/>
              <a:t>under</a:t>
            </a:r>
            <a:r>
              <a:rPr lang="es-MX" dirty="0"/>
              <a:t> the </a:t>
            </a:r>
            <a:r>
              <a:rPr lang="es-MX" dirty="0" err="1"/>
              <a:t>neds</a:t>
            </a:r>
            <a:r>
              <a:rPr lang="es-MX" dirty="0"/>
              <a:t> </a:t>
            </a:r>
            <a:r>
              <a:rPr lang="es-MX" dirty="0" err="1"/>
              <a:t>for</a:t>
            </a:r>
            <a:r>
              <a:rPr lang="es-MX" dirty="0"/>
              <a:t> </a:t>
            </a:r>
            <a:r>
              <a:rPr lang="es-MX" dirty="0" err="1"/>
              <a:t>about</a:t>
            </a:r>
            <a:r>
              <a:rPr lang="es-MX" dirty="0"/>
              <a:t> 30%</a:t>
            </a:r>
          </a:p>
          <a:p>
            <a:endParaRPr lang="en-US" dirty="0"/>
          </a:p>
        </p:txBody>
      </p:sp>
      <p:sp>
        <p:nvSpPr>
          <p:cNvPr id="4" name="Marcador de número de diapositiva 3"/>
          <p:cNvSpPr>
            <a:spLocks noGrp="1"/>
          </p:cNvSpPr>
          <p:nvPr>
            <p:ph type="sldNum" sz="quarter" idx="10"/>
          </p:nvPr>
        </p:nvSpPr>
        <p:spPr/>
        <p:txBody>
          <a:bodyPr/>
          <a:lstStyle/>
          <a:p>
            <a:fld id="{D38A0A8D-97E1-4409-9727-1ACCAC051598}" type="slidenum">
              <a:rPr lang="en-US" smtClean="0"/>
              <a:t>11</a:t>
            </a:fld>
            <a:endParaRPr lang="en-US"/>
          </a:p>
        </p:txBody>
      </p:sp>
    </p:spTree>
    <p:extLst>
      <p:ext uri="{BB962C8B-B14F-4D97-AF65-F5344CB8AC3E}">
        <p14:creationId xmlns:p14="http://schemas.microsoft.com/office/powerpoint/2010/main" val="2222986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13" y="1843805"/>
            <a:ext cx="8105775" cy="2662481"/>
          </a:xfrm>
          <a:prstGeom prst="rect">
            <a:avLst/>
          </a:prstGeom>
        </p:spPr>
      </p:pic>
      <p:grpSp>
        <p:nvGrpSpPr>
          <p:cNvPr id="4" name="Group 3"/>
          <p:cNvGrpSpPr/>
          <p:nvPr userDrawn="1"/>
        </p:nvGrpSpPr>
        <p:grpSpPr>
          <a:xfrm>
            <a:off x="1647825" y="6035773"/>
            <a:ext cx="7727992" cy="454358"/>
            <a:chOff x="1647825" y="6035773"/>
            <a:chExt cx="7727992" cy="454358"/>
          </a:xfrm>
        </p:grpSpPr>
        <p:sp>
          <p:nvSpPr>
            <p:cNvPr id="2" name="TextBox 1"/>
            <p:cNvSpPr txBox="1"/>
            <p:nvPr userDrawn="1"/>
          </p:nvSpPr>
          <p:spPr>
            <a:xfrm>
              <a:off x="2108242" y="6077480"/>
              <a:ext cx="7267575" cy="369332"/>
            </a:xfrm>
            <a:prstGeom prst="rect">
              <a:avLst/>
            </a:prstGeom>
            <a:noFill/>
          </p:spPr>
          <p:txBody>
            <a:bodyPr wrap="square" rtlCol="0">
              <a:spAutoFit/>
            </a:bodyPr>
            <a:lstStyle/>
            <a:p>
              <a:pPr algn="l"/>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8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8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47825" y="6035773"/>
              <a:ext cx="460417" cy="454358"/>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562844" y="1600201"/>
            <a:ext cx="8018313"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047" y="6359567"/>
            <a:ext cx="1066968" cy="354242"/>
          </a:xfrm>
          <a:prstGeom prst="rect">
            <a:avLst/>
          </a:prstGeom>
        </p:spPr>
      </p:pic>
      <p:grpSp>
        <p:nvGrpSpPr>
          <p:cNvPr id="4" name="Group 3"/>
          <p:cNvGrpSpPr/>
          <p:nvPr userDrawn="1"/>
        </p:nvGrpSpPr>
        <p:grpSpPr>
          <a:xfrm>
            <a:off x="562844" y="6370078"/>
            <a:ext cx="6789798" cy="333221"/>
            <a:chOff x="562844" y="6370078"/>
            <a:chExt cx="6789798" cy="333221"/>
          </a:xfrm>
        </p:grpSpPr>
        <p:sp>
          <p:nvSpPr>
            <p:cNvPr id="8" name="TextBox 7"/>
            <p:cNvSpPr txBox="1"/>
            <p:nvPr userDrawn="1"/>
          </p:nvSpPr>
          <p:spPr>
            <a:xfrm>
              <a:off x="844967" y="6382800"/>
              <a:ext cx="6507675"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0078"/>
              <a:ext cx="337665" cy="333221"/>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3298" y="6356704"/>
            <a:ext cx="1078471" cy="358060"/>
          </a:xfrm>
          <a:prstGeom prst="rect">
            <a:avLst/>
          </a:prstGeom>
        </p:spPr>
      </p:pic>
      <p:grpSp>
        <p:nvGrpSpPr>
          <p:cNvPr id="4" name="Group 3"/>
          <p:cNvGrpSpPr/>
          <p:nvPr userDrawn="1"/>
        </p:nvGrpSpPr>
        <p:grpSpPr>
          <a:xfrm>
            <a:off x="446359" y="6369124"/>
            <a:ext cx="6919640" cy="333221"/>
            <a:chOff x="446359" y="6369124"/>
            <a:chExt cx="6919640" cy="333221"/>
          </a:xfrm>
        </p:grpSpPr>
        <p:sp>
          <p:nvSpPr>
            <p:cNvPr id="7" name="TextBox 6"/>
            <p:cNvSpPr txBox="1"/>
            <p:nvPr userDrawn="1"/>
          </p:nvSpPr>
          <p:spPr>
            <a:xfrm>
              <a:off x="728482" y="6381846"/>
              <a:ext cx="6637517"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6359" y="6369124"/>
              <a:ext cx="337665" cy="333221"/>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rgbClr val="0099D2"/>
                </a:solidFill>
                <a:latin typeface="Raleway" panose="020B0503030101060003"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ED1C24"/>
                </a:solidFill>
                <a:latin typeface="Raleway" panose="020B05030301010600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588" y="343814"/>
            <a:ext cx="4112824" cy="1350927"/>
          </a:xfrm>
          <a:prstGeom prst="rect">
            <a:avLst/>
          </a:prstGeom>
        </p:spPr>
      </p:pic>
      <p:grpSp>
        <p:nvGrpSpPr>
          <p:cNvPr id="4" name="Group 3"/>
          <p:cNvGrpSpPr/>
          <p:nvPr userDrawn="1"/>
        </p:nvGrpSpPr>
        <p:grpSpPr>
          <a:xfrm>
            <a:off x="2186377" y="6447071"/>
            <a:ext cx="6551223" cy="333673"/>
            <a:chOff x="3209637" y="6447071"/>
            <a:chExt cx="6551223" cy="333673"/>
          </a:xfrm>
        </p:grpSpPr>
        <p:sp>
          <p:nvSpPr>
            <p:cNvPr id="10" name="TextBox 9"/>
            <p:cNvSpPr txBox="1"/>
            <p:nvPr userDrawn="1"/>
          </p:nvSpPr>
          <p:spPr>
            <a:xfrm>
              <a:off x="3491760" y="6447071"/>
              <a:ext cx="626910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baseline="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9637" y="6447523"/>
              <a:ext cx="337665" cy="333221"/>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860" y="274639"/>
            <a:ext cx="8018280"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562860" y="1600201"/>
            <a:ext cx="8018280" cy="4525963"/>
          </a:xfrm>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3"/>
            <a:ext cx="1078471" cy="358060"/>
          </a:xfrm>
          <a:prstGeom prst="rect">
            <a:avLst/>
          </a:prstGeom>
        </p:spPr>
      </p:pic>
      <p:grpSp>
        <p:nvGrpSpPr>
          <p:cNvPr id="4" name="Group 3"/>
          <p:cNvGrpSpPr/>
          <p:nvPr userDrawn="1"/>
        </p:nvGrpSpPr>
        <p:grpSpPr>
          <a:xfrm>
            <a:off x="562860" y="6372783"/>
            <a:ext cx="6999083" cy="333221"/>
            <a:chOff x="562860" y="6372783"/>
            <a:chExt cx="6999083" cy="333221"/>
          </a:xfrm>
        </p:grpSpPr>
        <p:sp>
          <p:nvSpPr>
            <p:cNvPr id="7" name="TextBox 6"/>
            <p:cNvSpPr txBox="1"/>
            <p:nvPr userDrawn="1"/>
          </p:nvSpPr>
          <p:spPr>
            <a:xfrm>
              <a:off x="844984" y="6385505"/>
              <a:ext cx="6716959" cy="307777"/>
            </a:xfrm>
            <a:prstGeom prst="rect">
              <a:avLst/>
            </a:prstGeom>
            <a:noFill/>
          </p:spPr>
          <p:txBody>
            <a:bodyPr wrap="square" rtlCol="0">
              <a:spAutoFit/>
            </a:bodyPr>
            <a:lstStyle/>
            <a:p>
              <a:pPr algn="l"/>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FF0000"/>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60" y="6372783"/>
              <a:ext cx="337665" cy="333221"/>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772400" cy="1362075"/>
          </a:xfrm>
        </p:spPr>
        <p:txBody>
          <a:bodyPr anchor="t"/>
          <a:lstStyle>
            <a:lvl1pPr algn="l">
              <a:defRPr sz="4000" b="1" cap="all">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3"/>
            <a:ext cx="7772400" cy="1500187"/>
          </a:xfrm>
        </p:spPr>
        <p:txBody>
          <a:bodyPr anchor="b"/>
          <a:lstStyle>
            <a:lvl1pPr marL="0" indent="0">
              <a:buNone/>
              <a:defRPr sz="2000">
                <a:solidFill>
                  <a:srgbClr val="ED1C24"/>
                </a:solidFill>
                <a:latin typeface="Raleway" panose="020B05030301010600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4" name="Group 3"/>
          <p:cNvGrpSpPr/>
          <p:nvPr userDrawn="1"/>
        </p:nvGrpSpPr>
        <p:grpSpPr>
          <a:xfrm>
            <a:off x="685800" y="6369124"/>
            <a:ext cx="6948714" cy="333221"/>
            <a:chOff x="685800" y="6369124"/>
            <a:chExt cx="6948714" cy="333221"/>
          </a:xfrm>
        </p:grpSpPr>
        <p:sp>
          <p:nvSpPr>
            <p:cNvPr id="10" name="TextBox 9"/>
            <p:cNvSpPr txBox="1"/>
            <p:nvPr userDrawn="1"/>
          </p:nvSpPr>
          <p:spPr>
            <a:xfrm>
              <a:off x="967924" y="6381846"/>
              <a:ext cx="666659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6369124"/>
              <a:ext cx="337665" cy="333221"/>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97" y="274639"/>
            <a:ext cx="8298205"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sz="half" idx="1"/>
          </p:nvPr>
        </p:nvSpPr>
        <p:spPr>
          <a:xfrm>
            <a:off x="422897" y="1600201"/>
            <a:ext cx="3836708"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2502" y="1600201"/>
            <a:ext cx="4038600"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422897" y="6369124"/>
            <a:ext cx="7269674" cy="333221"/>
            <a:chOff x="422897" y="6369124"/>
            <a:chExt cx="7269674" cy="333221"/>
          </a:xfrm>
        </p:grpSpPr>
        <p:sp>
          <p:nvSpPr>
            <p:cNvPr id="9" name="TextBox 8"/>
            <p:cNvSpPr txBox="1"/>
            <p:nvPr userDrawn="1"/>
          </p:nvSpPr>
          <p:spPr>
            <a:xfrm>
              <a:off x="705021" y="6381846"/>
              <a:ext cx="698755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897" y="6369124"/>
              <a:ext cx="337665" cy="333221"/>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568241" y="1535113"/>
            <a:ext cx="38382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68241" y="2174875"/>
            <a:ext cx="3838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39382"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53938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7" name="Group 6"/>
          <p:cNvGrpSpPr/>
          <p:nvPr userDrawn="1"/>
        </p:nvGrpSpPr>
        <p:grpSpPr>
          <a:xfrm>
            <a:off x="562844" y="6372781"/>
            <a:ext cx="7107956" cy="333221"/>
            <a:chOff x="562844" y="6372781"/>
            <a:chExt cx="7107956" cy="333221"/>
          </a:xfrm>
        </p:grpSpPr>
        <p:sp>
          <p:nvSpPr>
            <p:cNvPr id="12" name="TextBox 11"/>
            <p:cNvSpPr txBox="1"/>
            <p:nvPr userDrawn="1"/>
          </p:nvSpPr>
          <p:spPr>
            <a:xfrm>
              <a:off x="844968" y="6385503"/>
              <a:ext cx="6825832"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2781"/>
              <a:ext cx="337665" cy="333221"/>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3" name="Group 2"/>
          <p:cNvGrpSpPr/>
          <p:nvPr userDrawn="1"/>
        </p:nvGrpSpPr>
        <p:grpSpPr>
          <a:xfrm>
            <a:off x="510887" y="6372781"/>
            <a:ext cx="7130884" cy="333221"/>
            <a:chOff x="510887" y="6372781"/>
            <a:chExt cx="7130884" cy="333221"/>
          </a:xfrm>
        </p:grpSpPr>
        <p:sp>
          <p:nvSpPr>
            <p:cNvPr id="9" name="TextBox 8"/>
            <p:cNvSpPr txBox="1"/>
            <p:nvPr userDrawn="1"/>
          </p:nvSpPr>
          <p:spPr>
            <a:xfrm>
              <a:off x="793011" y="6385503"/>
              <a:ext cx="684876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887" y="6372781"/>
              <a:ext cx="337665" cy="33322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973" y="273049"/>
            <a:ext cx="2797026" cy="1162051"/>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3504503" y="273052"/>
            <a:ext cx="5111750" cy="5853113"/>
          </a:xfrm>
        </p:spPr>
        <p:txBody>
          <a:bodyPr/>
          <a:lstStyle>
            <a:lvl1pPr>
              <a:defRPr sz="3200">
                <a:latin typeface="Raleway" panose="020B0503030101060003" pitchFamily="34" charset="0"/>
              </a:defRPr>
            </a:lvl1pPr>
            <a:lvl2pPr>
              <a:defRPr sz="2800">
                <a:latin typeface="Raleway" panose="020B0503030101060003" pitchFamily="34" charset="0"/>
              </a:defRPr>
            </a:lvl2pPr>
            <a:lvl3pPr>
              <a:defRPr sz="2400">
                <a:latin typeface="Raleway" panose="020B0503030101060003" pitchFamily="34" charset="0"/>
              </a:defRPr>
            </a:lvl3pPr>
            <a:lvl4pPr>
              <a:defRPr sz="2000">
                <a:latin typeface="Raleway" panose="020B0503030101060003" pitchFamily="34" charset="0"/>
              </a:defRPr>
            </a:lvl4pPr>
            <a:lvl5pPr>
              <a:defRPr sz="2000">
                <a:latin typeface="Raleway" panose="020B05030301010600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7973" y="1435102"/>
            <a:ext cx="2797026" cy="46910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563366" y="6369124"/>
            <a:ext cx="7129204" cy="333221"/>
            <a:chOff x="563366" y="6369124"/>
            <a:chExt cx="7129204" cy="333221"/>
          </a:xfrm>
        </p:grpSpPr>
        <p:sp>
          <p:nvSpPr>
            <p:cNvPr id="11" name="TextBox 10"/>
            <p:cNvSpPr txBox="1"/>
            <p:nvPr userDrawn="1"/>
          </p:nvSpPr>
          <p:spPr>
            <a:xfrm>
              <a:off x="845489" y="6381846"/>
              <a:ext cx="6847081"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366" y="6369124"/>
              <a:ext cx="337665" cy="333221"/>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9"/>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828800" y="5367338"/>
            <a:ext cx="54864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866487" y="6369124"/>
            <a:ext cx="6251203"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0099D2"/>
          </a:solidFill>
          <a:latin typeface="Raleway" panose="020B0503030101060003"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anose="020F050202020403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anose="020F050202020403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A27ADC-1773-46C9-9CBC-F117C30AA5E5}"/>
              </a:ext>
            </a:extLst>
          </p:cNvPr>
          <p:cNvSpPr>
            <a:spLocks noGrp="1"/>
          </p:cNvSpPr>
          <p:nvPr>
            <p:ph type="ctrTitle"/>
          </p:nvPr>
        </p:nvSpPr>
        <p:spPr/>
        <p:txBody>
          <a:bodyPr/>
          <a:lstStyle/>
          <a:p>
            <a:r>
              <a:rPr lang="en-US" dirty="0"/>
              <a:t>Sequencing</a:t>
            </a:r>
            <a:r>
              <a:rPr lang="es-MX" dirty="0"/>
              <a:t> </a:t>
            </a:r>
            <a:r>
              <a:rPr lang="en-US" dirty="0"/>
              <a:t>strategies</a:t>
            </a:r>
            <a:r>
              <a:rPr lang="es-MX" dirty="0"/>
              <a:t> in </a:t>
            </a:r>
            <a:r>
              <a:rPr lang="en-US" dirty="0"/>
              <a:t>resource-limited</a:t>
            </a:r>
            <a:r>
              <a:rPr lang="es-MX" dirty="0"/>
              <a:t> </a:t>
            </a:r>
            <a:r>
              <a:rPr lang="en-US" dirty="0"/>
              <a:t>countries</a:t>
            </a:r>
          </a:p>
        </p:txBody>
      </p:sp>
      <p:sp>
        <p:nvSpPr>
          <p:cNvPr id="3" name="Subtítulo 2">
            <a:extLst>
              <a:ext uri="{FF2B5EF4-FFF2-40B4-BE49-F238E27FC236}">
                <a16:creationId xmlns:a16="http://schemas.microsoft.com/office/drawing/2014/main" id="{218EB967-0CB0-48A3-94BE-E5A72DAF82D4}"/>
              </a:ext>
            </a:extLst>
          </p:cNvPr>
          <p:cNvSpPr>
            <a:spLocks noGrp="1"/>
          </p:cNvSpPr>
          <p:nvPr>
            <p:ph type="subTitle" idx="1"/>
          </p:nvPr>
        </p:nvSpPr>
        <p:spPr>
          <a:xfrm>
            <a:off x="1143000" y="4141066"/>
            <a:ext cx="6858000" cy="1470025"/>
          </a:xfrm>
        </p:spPr>
        <p:txBody>
          <a:bodyPr>
            <a:normAutofit fontScale="92500" lnSpcReduction="20000"/>
          </a:bodyPr>
          <a:lstStyle/>
          <a:p>
            <a:r>
              <a:rPr lang="es-MX" sz="2600" dirty="0">
                <a:solidFill>
                  <a:schemeClr val="bg1">
                    <a:lumMod val="50000"/>
                  </a:schemeClr>
                </a:solidFill>
              </a:rPr>
              <a:t>Leticia M. Pérez Saleme M.D.</a:t>
            </a:r>
          </a:p>
          <a:p>
            <a:endParaRPr lang="es-MX" sz="1200" dirty="0">
              <a:solidFill>
                <a:schemeClr val="bg1">
                  <a:lumMod val="50000"/>
                </a:schemeClr>
              </a:solidFill>
            </a:endParaRPr>
          </a:p>
          <a:p>
            <a:r>
              <a:rPr lang="es-MX" sz="1600" dirty="0">
                <a:solidFill>
                  <a:schemeClr val="bg1">
                    <a:lumMod val="50000"/>
                  </a:schemeClr>
                </a:solidFill>
              </a:rPr>
              <a:t>Servicio de Infectología</a:t>
            </a:r>
          </a:p>
          <a:p>
            <a:r>
              <a:rPr lang="es-MX" sz="1600" dirty="0">
                <a:solidFill>
                  <a:schemeClr val="bg1">
                    <a:lumMod val="50000"/>
                  </a:schemeClr>
                </a:solidFill>
              </a:rPr>
              <a:t>Hospital de Especialidades, CMN SXXI</a:t>
            </a:r>
          </a:p>
          <a:p>
            <a:r>
              <a:rPr lang="es-MX" sz="1600" dirty="0">
                <a:solidFill>
                  <a:schemeClr val="bg1">
                    <a:lumMod val="50000"/>
                  </a:schemeClr>
                </a:solidFill>
              </a:rPr>
              <a:t>Instituto Mexicano del Seguro Social</a:t>
            </a:r>
          </a:p>
          <a:p>
            <a:r>
              <a:rPr lang="es-MX" sz="1600" dirty="0">
                <a:solidFill>
                  <a:schemeClr val="bg1">
                    <a:lumMod val="50000"/>
                  </a:schemeClr>
                </a:solidFill>
              </a:rPr>
              <a:t>México City</a:t>
            </a:r>
          </a:p>
        </p:txBody>
      </p:sp>
    </p:spTree>
    <p:extLst>
      <p:ext uri="{BB962C8B-B14F-4D97-AF65-F5344CB8AC3E}">
        <p14:creationId xmlns:p14="http://schemas.microsoft.com/office/powerpoint/2010/main" val="646900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20F323-D81B-4C66-80D7-AF11F18EEB96}"/>
              </a:ext>
            </a:extLst>
          </p:cNvPr>
          <p:cNvSpPr>
            <a:spLocks noGrp="1"/>
          </p:cNvSpPr>
          <p:nvPr>
            <p:ph type="title"/>
          </p:nvPr>
        </p:nvSpPr>
        <p:spPr>
          <a:xfrm>
            <a:off x="422897" y="274639"/>
            <a:ext cx="8298205" cy="754061"/>
          </a:xfrm>
        </p:spPr>
        <p:txBody>
          <a:bodyPr>
            <a:noAutofit/>
          </a:bodyPr>
          <a:lstStyle/>
          <a:p>
            <a:r>
              <a:rPr lang="en-US" sz="3200" dirty="0"/>
              <a:t>Pretreatment Drug Resistance in LMICs </a:t>
            </a:r>
          </a:p>
        </p:txBody>
      </p:sp>
      <p:sp>
        <p:nvSpPr>
          <p:cNvPr id="3" name="Marcador de contenido 2">
            <a:extLst>
              <a:ext uri="{FF2B5EF4-FFF2-40B4-BE49-F238E27FC236}">
                <a16:creationId xmlns:a16="http://schemas.microsoft.com/office/drawing/2014/main" id="{3EE82162-FC80-412B-AA51-009A41681C9C}"/>
              </a:ext>
            </a:extLst>
          </p:cNvPr>
          <p:cNvSpPr>
            <a:spLocks noGrp="1"/>
          </p:cNvSpPr>
          <p:nvPr>
            <p:ph sz="half" idx="1"/>
          </p:nvPr>
        </p:nvSpPr>
        <p:spPr>
          <a:xfrm>
            <a:off x="232012" y="1055689"/>
            <a:ext cx="4339988" cy="4708525"/>
          </a:xfrm>
        </p:spPr>
        <p:txBody>
          <a:bodyPr>
            <a:normAutofit/>
          </a:bodyPr>
          <a:lstStyle/>
          <a:p>
            <a:r>
              <a:rPr lang="en-US" sz="2000" dirty="0"/>
              <a:t>WHO reported prevalence estimates for HIV resistance</a:t>
            </a:r>
          </a:p>
          <a:p>
            <a:pPr lvl="1"/>
            <a:r>
              <a:rPr lang="en-US" sz="1800" dirty="0"/>
              <a:t>2010  NNRTI 5.5% in LMICs</a:t>
            </a:r>
          </a:p>
          <a:p>
            <a:pPr lvl="1"/>
            <a:endParaRPr lang="en-US" sz="1600" dirty="0"/>
          </a:p>
          <a:p>
            <a:r>
              <a:rPr lang="en-US" sz="2000" dirty="0"/>
              <a:t>20% of adults receiving ART for 6-12 m have unsuppressed VL</a:t>
            </a:r>
          </a:p>
          <a:p>
            <a:pPr lvl="1"/>
            <a:r>
              <a:rPr lang="en-US" sz="1600" dirty="0"/>
              <a:t>70-90% people with treatment failure on ART have drug-resistant virus</a:t>
            </a:r>
          </a:p>
          <a:p>
            <a:pPr lvl="1"/>
            <a:endParaRPr lang="en-US" sz="1600" dirty="0"/>
          </a:p>
          <a:p>
            <a:r>
              <a:rPr lang="en-US" sz="2000" dirty="0" err="1">
                <a:latin typeface="Raleway" panose="020B0503030101060003"/>
              </a:rPr>
              <a:t>PreTx</a:t>
            </a:r>
            <a:r>
              <a:rPr lang="en-US" sz="2000" dirty="0">
                <a:latin typeface="Raleway" panose="020B0503030101060003"/>
              </a:rPr>
              <a:t> DR in LMICs is rising in contrast to HIC where the prevalence has declined</a:t>
            </a:r>
          </a:p>
          <a:p>
            <a:endParaRPr lang="en-US" sz="2000" dirty="0">
              <a:latin typeface="Raleway" panose="020B0503030101060003"/>
            </a:endParaRPr>
          </a:p>
          <a:p>
            <a:pPr lvl="1"/>
            <a:endParaRPr lang="en-US" sz="1600" dirty="0"/>
          </a:p>
          <a:p>
            <a:endParaRPr lang="en-US" sz="2000" dirty="0">
              <a:highlight>
                <a:srgbClr val="FFFF00"/>
              </a:highlight>
            </a:endParaRPr>
          </a:p>
          <a:p>
            <a:pPr marL="514350" lvl="1" indent="0">
              <a:buNone/>
            </a:pPr>
            <a:endParaRPr lang="en-US" sz="2000" dirty="0"/>
          </a:p>
          <a:p>
            <a:pPr lvl="2"/>
            <a:endParaRPr lang="en-US" sz="1600" dirty="0"/>
          </a:p>
        </p:txBody>
      </p:sp>
      <p:sp>
        <p:nvSpPr>
          <p:cNvPr id="4" name="CuadroTexto 3">
            <a:extLst>
              <a:ext uri="{FF2B5EF4-FFF2-40B4-BE49-F238E27FC236}">
                <a16:creationId xmlns:a16="http://schemas.microsoft.com/office/drawing/2014/main" id="{E91D2BE9-F1FF-4319-878B-C62A556509DF}"/>
              </a:ext>
            </a:extLst>
          </p:cNvPr>
          <p:cNvSpPr txBox="1"/>
          <p:nvPr/>
        </p:nvSpPr>
        <p:spPr>
          <a:xfrm>
            <a:off x="422897" y="5475365"/>
            <a:ext cx="4339988" cy="1200329"/>
          </a:xfrm>
          <a:prstGeom prst="rect">
            <a:avLst/>
          </a:prstGeom>
          <a:noFill/>
        </p:spPr>
        <p:txBody>
          <a:bodyPr wrap="square" rtlCol="0">
            <a:spAutoFit/>
          </a:bodyPr>
          <a:lstStyle/>
          <a:p>
            <a:r>
              <a:rPr lang="en-US" sz="1200" dirty="0">
                <a:solidFill>
                  <a:schemeClr val="accent5">
                    <a:lumMod val="75000"/>
                  </a:schemeClr>
                </a:solidFill>
              </a:rPr>
              <a:t>Gupta R et al. Lancet Infect Dis 2017;18:346-55</a:t>
            </a:r>
          </a:p>
          <a:p>
            <a:r>
              <a:rPr lang="en-US" sz="1200" dirty="0">
                <a:solidFill>
                  <a:schemeClr val="accent5">
                    <a:lumMod val="75000"/>
                  </a:schemeClr>
                </a:solidFill>
              </a:rPr>
              <a:t>Avila-Rios S et al, </a:t>
            </a:r>
            <a:r>
              <a:rPr lang="en-US" sz="1200" dirty="0" err="1">
                <a:solidFill>
                  <a:schemeClr val="accent5">
                    <a:lumMod val="75000"/>
                  </a:schemeClr>
                </a:solidFill>
              </a:rPr>
              <a:t>PlosOne</a:t>
            </a:r>
            <a:r>
              <a:rPr lang="en-US" sz="1200" dirty="0">
                <a:solidFill>
                  <a:schemeClr val="accent5">
                    <a:lumMod val="75000"/>
                  </a:schemeClr>
                </a:solidFill>
              </a:rPr>
              <a:t> 2016;11(6):e</a:t>
            </a:r>
          </a:p>
          <a:p>
            <a:r>
              <a:rPr lang="en-US" sz="1200" dirty="0">
                <a:solidFill>
                  <a:schemeClr val="accent5">
                    <a:lumMod val="75000"/>
                  </a:schemeClr>
                </a:solidFill>
              </a:rPr>
              <a:t>Avila-Rios S Lancet HIV, 2016;3(12):e579-591</a:t>
            </a:r>
          </a:p>
          <a:p>
            <a:r>
              <a:rPr lang="en-US" sz="1200" dirty="0">
                <a:solidFill>
                  <a:schemeClr val="accent5">
                    <a:lumMod val="75000"/>
                  </a:schemeClr>
                </a:solidFill>
              </a:rPr>
              <a:t>Garcia-Morales et al J </a:t>
            </a:r>
            <a:r>
              <a:rPr lang="en-US" sz="1200" dirty="0" err="1">
                <a:solidFill>
                  <a:schemeClr val="accent5">
                    <a:lumMod val="75000"/>
                  </a:schemeClr>
                </a:solidFill>
              </a:rPr>
              <a:t>Antimicrob</a:t>
            </a:r>
            <a:r>
              <a:rPr lang="en-US" sz="1200" dirty="0">
                <a:solidFill>
                  <a:schemeClr val="accent5">
                    <a:lumMod val="75000"/>
                  </a:schemeClr>
                </a:solidFill>
              </a:rPr>
              <a:t> Chemother 2017;72(11):3149-58</a:t>
            </a:r>
          </a:p>
          <a:p>
            <a:endParaRPr lang="en-US" sz="1200" dirty="0">
              <a:solidFill>
                <a:schemeClr val="accent5">
                  <a:lumMod val="75000"/>
                </a:schemeClr>
              </a:solidFill>
            </a:endParaRPr>
          </a:p>
          <a:p>
            <a:endParaRPr lang="en-US" sz="1200" dirty="0">
              <a:solidFill>
                <a:schemeClr val="accent5">
                  <a:lumMod val="75000"/>
                </a:schemeClr>
              </a:solidFill>
            </a:endParaRPr>
          </a:p>
        </p:txBody>
      </p:sp>
      <p:graphicFrame>
        <p:nvGraphicFramePr>
          <p:cNvPr id="6" name="Marcador de contenido 5">
            <a:extLst>
              <a:ext uri="{FF2B5EF4-FFF2-40B4-BE49-F238E27FC236}">
                <a16:creationId xmlns:a16="http://schemas.microsoft.com/office/drawing/2014/main" id="{F7CD6EAE-CB31-483C-8D4B-F0022B20550F}"/>
              </a:ext>
            </a:extLst>
          </p:cNvPr>
          <p:cNvGraphicFramePr>
            <a:graphicFrameLocks noGrp="1"/>
          </p:cNvGraphicFramePr>
          <p:nvPr>
            <p:ph sz="half" idx="2"/>
            <p:extLst>
              <p:ext uri="{D42A27DB-BD31-4B8C-83A1-F6EECF244321}">
                <p14:modId xmlns:p14="http://schemas.microsoft.com/office/powerpoint/2010/main" val="3805024353"/>
              </p:ext>
            </p:extLst>
          </p:nvPr>
        </p:nvGraphicFramePr>
        <p:xfrm>
          <a:off x="4606686" y="1028700"/>
          <a:ext cx="4572000" cy="2701449"/>
        </p:xfrm>
        <a:graphic>
          <a:graphicData uri="http://schemas.openxmlformats.org/drawingml/2006/chart">
            <c:chart xmlns:c="http://schemas.openxmlformats.org/drawingml/2006/chart" xmlns:r="http://schemas.openxmlformats.org/officeDocument/2006/relationships" r:id="rId3"/>
          </a:graphicData>
        </a:graphic>
      </p:graphicFrame>
      <p:sp>
        <p:nvSpPr>
          <p:cNvPr id="7" name="CuadroTexto 6">
            <a:extLst>
              <a:ext uri="{FF2B5EF4-FFF2-40B4-BE49-F238E27FC236}">
                <a16:creationId xmlns:a16="http://schemas.microsoft.com/office/drawing/2014/main" id="{652BF7AF-4541-495F-ACEA-E7E8BE98B13A}"/>
              </a:ext>
            </a:extLst>
          </p:cNvPr>
          <p:cNvSpPr txBox="1"/>
          <p:nvPr/>
        </p:nvSpPr>
        <p:spPr>
          <a:xfrm>
            <a:off x="4762885" y="3804204"/>
            <a:ext cx="4259603"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Raleway" panose="020B0503030101060003"/>
              </a:rPr>
              <a:t>Review 2001-2016, 358 datasets, 56044 adults in 63 countries</a:t>
            </a:r>
          </a:p>
          <a:p>
            <a:pPr marL="1200150" lvl="2" indent="-285750">
              <a:buFont typeface="Arial" panose="020B0604020202020204" pitchFamily="34" charset="0"/>
              <a:buChar char="•"/>
            </a:pPr>
            <a:endParaRPr lang="en-US" dirty="0">
              <a:latin typeface="Raleway" panose="020B0503030101060003"/>
            </a:endParaRPr>
          </a:p>
          <a:p>
            <a:pPr marL="342900" indent="-342900">
              <a:buFont typeface="Arial" panose="020B0604020202020204" pitchFamily="34" charset="0"/>
              <a:buChar char="•"/>
            </a:pPr>
            <a:r>
              <a:rPr lang="en-US" dirty="0">
                <a:latin typeface="Raleway" panose="020B0503030101060003"/>
              </a:rPr>
              <a:t>The presence of NNRTI DR mutations prior to tx initiation of ART is associated with 2-3 times higher prevalence of  Tx failure at 12 m</a:t>
            </a:r>
          </a:p>
          <a:p>
            <a:pPr marL="342900" indent="-342900">
              <a:buFont typeface="Arial" panose="020B0604020202020204" pitchFamily="34" charset="0"/>
              <a:buChar char="•"/>
            </a:pPr>
            <a:endParaRPr lang="en-US" dirty="0">
              <a:latin typeface="Raleway" panose="020B0503030101060003"/>
            </a:endParaRPr>
          </a:p>
        </p:txBody>
      </p:sp>
    </p:spTree>
    <p:extLst>
      <p:ext uri="{BB962C8B-B14F-4D97-AF65-F5344CB8AC3E}">
        <p14:creationId xmlns:p14="http://schemas.microsoft.com/office/powerpoint/2010/main" val="268939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B52761-C161-49AA-BBB1-A69108FCDC13}"/>
              </a:ext>
            </a:extLst>
          </p:cNvPr>
          <p:cNvSpPr>
            <a:spLocks noGrp="1"/>
          </p:cNvSpPr>
          <p:nvPr>
            <p:ph type="title"/>
          </p:nvPr>
        </p:nvSpPr>
        <p:spPr>
          <a:xfrm>
            <a:off x="422897" y="207993"/>
            <a:ext cx="8579849" cy="1143000"/>
          </a:xfrm>
        </p:spPr>
        <p:txBody>
          <a:bodyPr>
            <a:noAutofit/>
          </a:bodyPr>
          <a:lstStyle/>
          <a:p>
            <a:r>
              <a:rPr lang="en-US" sz="3200" dirty="0"/>
              <a:t>Other strategies, the experience from Latin America &amp; Caribbean </a:t>
            </a:r>
            <a:r>
              <a:rPr lang="en-US" sz="2400" dirty="0"/>
              <a:t>2.1 million (5.7%) PLHA</a:t>
            </a:r>
            <a:endParaRPr lang="en-US" sz="3200" dirty="0"/>
          </a:p>
        </p:txBody>
      </p:sp>
      <p:sp>
        <p:nvSpPr>
          <p:cNvPr id="3" name="Marcador de contenido 2">
            <a:extLst>
              <a:ext uri="{FF2B5EF4-FFF2-40B4-BE49-F238E27FC236}">
                <a16:creationId xmlns:a16="http://schemas.microsoft.com/office/drawing/2014/main" id="{2293E640-8C72-4E1D-9078-2C1D5F5ACC09}"/>
              </a:ext>
            </a:extLst>
          </p:cNvPr>
          <p:cNvSpPr>
            <a:spLocks noGrp="1"/>
          </p:cNvSpPr>
          <p:nvPr>
            <p:ph sz="half" idx="1"/>
          </p:nvPr>
        </p:nvSpPr>
        <p:spPr>
          <a:xfrm>
            <a:off x="200828" y="1402640"/>
            <a:ext cx="4938779" cy="4646468"/>
          </a:xfrm>
        </p:spPr>
        <p:txBody>
          <a:bodyPr>
            <a:noAutofit/>
          </a:bodyPr>
          <a:lstStyle/>
          <a:p>
            <a:r>
              <a:rPr lang="en-US" sz="1600" dirty="0"/>
              <a:t>WHO 90-90-90 objectives for 2020:  </a:t>
            </a:r>
          </a:p>
          <a:p>
            <a:pPr marL="457200" lvl="1" indent="0">
              <a:buNone/>
            </a:pPr>
            <a:r>
              <a:rPr lang="en-US" sz="1600" dirty="0"/>
              <a:t>Latin America		81/ 72 / 79 </a:t>
            </a:r>
          </a:p>
          <a:p>
            <a:pPr marL="457200" lvl="1" indent="0">
              <a:buNone/>
            </a:pPr>
            <a:r>
              <a:rPr lang="en-US" sz="1600" dirty="0"/>
              <a:t>Caribbean		64/ 81 / 67</a:t>
            </a:r>
          </a:p>
          <a:p>
            <a:pPr lvl="1"/>
            <a:endParaRPr lang="en-US" sz="1600" dirty="0"/>
          </a:p>
          <a:p>
            <a:pPr marL="457200" lvl="1" indent="0">
              <a:buNone/>
            </a:pPr>
            <a:r>
              <a:rPr lang="es-MX" sz="1600" b="1" dirty="0">
                <a:solidFill>
                  <a:srgbClr val="00B050"/>
                </a:solidFill>
              </a:rPr>
              <a:t>	C</a:t>
            </a:r>
            <a:r>
              <a:rPr lang="en-US" sz="1600" b="1" dirty="0" err="1">
                <a:solidFill>
                  <a:srgbClr val="00B050"/>
                </a:solidFill>
              </a:rPr>
              <a:t>CASAnet</a:t>
            </a:r>
            <a:r>
              <a:rPr lang="en-US" sz="1600" b="1" dirty="0">
                <a:solidFill>
                  <a:srgbClr val="00B050"/>
                </a:solidFill>
              </a:rPr>
              <a:t> </a:t>
            </a:r>
            <a:r>
              <a:rPr lang="en-US" sz="1400" b="1" dirty="0">
                <a:solidFill>
                  <a:srgbClr val="00B050"/>
                </a:solidFill>
              </a:rPr>
              <a:t>cohort  </a:t>
            </a:r>
            <a:r>
              <a:rPr lang="en-US" sz="1400" dirty="0"/>
              <a:t> </a:t>
            </a:r>
            <a:r>
              <a:rPr lang="en-US" sz="1600" dirty="0"/>
              <a:t>n= ~ 37,000 </a:t>
            </a:r>
          </a:p>
          <a:p>
            <a:pPr marL="457200" lvl="1" indent="0">
              <a:buNone/>
            </a:pPr>
            <a:r>
              <a:rPr lang="en-US" sz="1600" dirty="0"/>
              <a:t> 7 countries,  7 centers</a:t>
            </a:r>
          </a:p>
          <a:p>
            <a:pPr marL="457200" lvl="1" indent="0">
              <a:buNone/>
            </a:pPr>
            <a:r>
              <a:rPr lang="en-US" sz="1600" b="1" dirty="0">
                <a:solidFill>
                  <a:srgbClr val="00B050"/>
                </a:solidFill>
              </a:rPr>
              <a:t>	Taller </a:t>
            </a:r>
            <a:r>
              <a:rPr lang="en-US" sz="1600" b="1" dirty="0" err="1">
                <a:solidFill>
                  <a:srgbClr val="00B050"/>
                </a:solidFill>
              </a:rPr>
              <a:t>Latinoamericano</a:t>
            </a:r>
            <a:r>
              <a:rPr lang="en-US" sz="1600" b="1" dirty="0">
                <a:solidFill>
                  <a:srgbClr val="00B050"/>
                </a:solidFill>
              </a:rPr>
              <a:t> </a:t>
            </a:r>
            <a:r>
              <a:rPr lang="en-US" sz="1600" baseline="30000" dirty="0"/>
              <a:t> </a:t>
            </a:r>
            <a:r>
              <a:rPr lang="en-US" sz="1600" dirty="0"/>
              <a:t>N=99,639 pts   11 countries, 44 centers</a:t>
            </a:r>
          </a:p>
          <a:p>
            <a:endParaRPr lang="en-US" sz="1800" dirty="0"/>
          </a:p>
          <a:p>
            <a:r>
              <a:rPr lang="en-US" sz="1800" dirty="0"/>
              <a:t>VL monitoring 1.8 measurements per year</a:t>
            </a:r>
          </a:p>
          <a:p>
            <a:pPr lvl="1"/>
            <a:r>
              <a:rPr lang="en-US" sz="1800" dirty="0"/>
              <a:t>Costs vary  greatly within the region</a:t>
            </a:r>
            <a:r>
              <a:rPr lang="en-US" sz="1600" dirty="0"/>
              <a:t>:  </a:t>
            </a:r>
          </a:p>
          <a:p>
            <a:pPr marL="457200" lvl="1" indent="0">
              <a:buNone/>
            </a:pPr>
            <a:r>
              <a:rPr lang="en-US" sz="1600" dirty="0"/>
              <a:t>CD4 7-64 USD,  VL 20-186 USD</a:t>
            </a:r>
          </a:p>
          <a:p>
            <a:pPr lvl="1"/>
            <a:endParaRPr lang="en-US" sz="1600" dirty="0"/>
          </a:p>
          <a:p>
            <a:r>
              <a:rPr lang="en-US" sz="1800" dirty="0"/>
              <a:t>Resistance testing at first failure 84%</a:t>
            </a:r>
          </a:p>
          <a:p>
            <a:pPr lvl="1"/>
            <a:r>
              <a:rPr lang="en-US" sz="1800" dirty="0"/>
              <a:t>Resistance testing prior to ART 28%</a:t>
            </a:r>
          </a:p>
          <a:p>
            <a:pPr lvl="1"/>
            <a:endParaRPr lang="en-US" sz="1600" dirty="0"/>
          </a:p>
        </p:txBody>
      </p:sp>
      <p:sp>
        <p:nvSpPr>
          <p:cNvPr id="14" name="Marcador de contenido 13">
            <a:extLst>
              <a:ext uri="{FF2B5EF4-FFF2-40B4-BE49-F238E27FC236}">
                <a16:creationId xmlns:a16="http://schemas.microsoft.com/office/drawing/2014/main" id="{079DA69B-3993-44EE-BB3B-C9F2A387EA08}"/>
              </a:ext>
            </a:extLst>
          </p:cNvPr>
          <p:cNvSpPr>
            <a:spLocks noGrp="1"/>
          </p:cNvSpPr>
          <p:nvPr>
            <p:ph sz="half" idx="2"/>
          </p:nvPr>
        </p:nvSpPr>
        <p:spPr>
          <a:xfrm>
            <a:off x="5105400" y="1402640"/>
            <a:ext cx="4038600" cy="1689754"/>
          </a:xfrm>
        </p:spPr>
        <p:txBody>
          <a:bodyPr>
            <a:noAutofit/>
          </a:bodyPr>
          <a:lstStyle/>
          <a:p>
            <a:r>
              <a:rPr lang="en-US" sz="1800" dirty="0"/>
              <a:t>1/3 pts exposed to ART stock out episodes</a:t>
            </a:r>
          </a:p>
          <a:p>
            <a:r>
              <a:rPr lang="en-US" sz="1800" dirty="0"/>
              <a:t>67%  public founding</a:t>
            </a:r>
            <a:endParaRPr lang="es-MX" sz="1800" dirty="0"/>
          </a:p>
          <a:p>
            <a:r>
              <a:rPr lang="es-MX" sz="1800" dirty="0"/>
              <a:t>30% </a:t>
            </a:r>
            <a:r>
              <a:rPr lang="en-US" sz="1800" dirty="0"/>
              <a:t> pts on 1LR on AZT</a:t>
            </a:r>
          </a:p>
          <a:p>
            <a:r>
              <a:rPr lang="en-US" sz="1800" dirty="0"/>
              <a:t>An estimated of 10 % on 1LFailure</a:t>
            </a:r>
          </a:p>
          <a:p>
            <a:pPr lvl="2"/>
            <a:endParaRPr lang="en-US" sz="1800" dirty="0"/>
          </a:p>
          <a:p>
            <a:endParaRPr lang="en-US" sz="1800" dirty="0"/>
          </a:p>
        </p:txBody>
      </p:sp>
      <p:sp>
        <p:nvSpPr>
          <p:cNvPr id="7" name="CuadroTexto 6">
            <a:extLst>
              <a:ext uri="{FF2B5EF4-FFF2-40B4-BE49-F238E27FC236}">
                <a16:creationId xmlns:a16="http://schemas.microsoft.com/office/drawing/2014/main" id="{6420EE5E-959D-4054-BB6C-3FAB20A7197F}"/>
              </a:ext>
            </a:extLst>
          </p:cNvPr>
          <p:cNvSpPr txBox="1"/>
          <p:nvPr/>
        </p:nvSpPr>
        <p:spPr>
          <a:xfrm>
            <a:off x="3721768" y="5561603"/>
            <a:ext cx="5280978" cy="830997"/>
          </a:xfrm>
          <a:prstGeom prst="rect">
            <a:avLst/>
          </a:prstGeom>
          <a:noFill/>
        </p:spPr>
        <p:txBody>
          <a:bodyPr wrap="square" rtlCol="0">
            <a:spAutoFit/>
          </a:bodyPr>
          <a:lstStyle/>
          <a:p>
            <a:pPr algn="r"/>
            <a:r>
              <a:rPr lang="es-MX" sz="1200" dirty="0">
                <a:solidFill>
                  <a:schemeClr val="accent5">
                    <a:lumMod val="75000"/>
                  </a:schemeClr>
                </a:solidFill>
              </a:rPr>
              <a:t>UNADIS data 2017</a:t>
            </a:r>
          </a:p>
          <a:p>
            <a:pPr algn="r"/>
            <a:r>
              <a:rPr lang="es-MX" sz="1200" dirty="0">
                <a:solidFill>
                  <a:schemeClr val="accent5">
                    <a:lumMod val="75000"/>
                  </a:schemeClr>
                </a:solidFill>
              </a:rPr>
              <a:t>Althoff K et cl, JIAS 2016;19:20707</a:t>
            </a:r>
          </a:p>
          <a:p>
            <a:pPr algn="r"/>
            <a:r>
              <a:rPr lang="es-MX" sz="1200" dirty="0">
                <a:solidFill>
                  <a:schemeClr val="accent5">
                    <a:lumMod val="75000"/>
                  </a:schemeClr>
                </a:solidFill>
              </a:rPr>
              <a:t>Rev. Panam Infectol 2016;18(1):16.28</a:t>
            </a:r>
          </a:p>
          <a:p>
            <a:pPr algn="r"/>
            <a:r>
              <a:rPr lang="es-MX" sz="1200" dirty="0">
                <a:solidFill>
                  <a:schemeClr val="accent5">
                    <a:lumMod val="75000"/>
                  </a:schemeClr>
                </a:solidFill>
              </a:rPr>
              <a:t>Belaunzaran-Zamudio PF .  Bull World Health </a:t>
            </a:r>
            <a:r>
              <a:rPr lang="es-MX" sz="1200" dirty="0" err="1">
                <a:solidFill>
                  <a:schemeClr val="accent5">
                    <a:lumMod val="75000"/>
                  </a:schemeClr>
                </a:solidFill>
              </a:rPr>
              <a:t>Organ</a:t>
            </a:r>
            <a:r>
              <a:rPr lang="es-MX" sz="1200" dirty="0">
                <a:solidFill>
                  <a:schemeClr val="accent5">
                    <a:lumMod val="75000"/>
                  </a:schemeClr>
                </a:solidFill>
              </a:rPr>
              <a:t> 2015;93:529-39</a:t>
            </a:r>
          </a:p>
        </p:txBody>
      </p:sp>
      <p:pic>
        <p:nvPicPr>
          <p:cNvPr id="5" name="Imagen 4">
            <a:extLst>
              <a:ext uri="{FF2B5EF4-FFF2-40B4-BE49-F238E27FC236}">
                <a16:creationId xmlns:a16="http://schemas.microsoft.com/office/drawing/2014/main" id="{CC1B892D-80DD-4DF3-A5CF-68608F17E88F}"/>
              </a:ext>
            </a:extLst>
          </p:cNvPr>
          <p:cNvPicPr>
            <a:picLocks noChangeAspect="1"/>
          </p:cNvPicPr>
          <p:nvPr/>
        </p:nvPicPr>
        <p:blipFill>
          <a:blip r:embed="rId3"/>
          <a:stretch>
            <a:fillRect/>
          </a:stretch>
        </p:blipFill>
        <p:spPr>
          <a:xfrm>
            <a:off x="5309938" y="3192379"/>
            <a:ext cx="3834062" cy="2369224"/>
          </a:xfrm>
          <a:prstGeom prst="rect">
            <a:avLst/>
          </a:prstGeom>
        </p:spPr>
      </p:pic>
    </p:spTree>
    <p:extLst>
      <p:ext uri="{BB962C8B-B14F-4D97-AF65-F5344CB8AC3E}">
        <p14:creationId xmlns:p14="http://schemas.microsoft.com/office/powerpoint/2010/main" val="1698665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AEABF0-283A-4E3C-9BE5-12BFC897B407}"/>
              </a:ext>
            </a:extLst>
          </p:cNvPr>
          <p:cNvSpPr>
            <a:spLocks noGrp="1"/>
          </p:cNvSpPr>
          <p:nvPr>
            <p:ph type="title"/>
          </p:nvPr>
        </p:nvSpPr>
        <p:spPr>
          <a:xfrm>
            <a:off x="96252" y="288141"/>
            <a:ext cx="8743950" cy="502856"/>
          </a:xfrm>
        </p:spPr>
        <p:txBody>
          <a:bodyPr>
            <a:noAutofit/>
          </a:bodyPr>
          <a:lstStyle/>
          <a:p>
            <a:r>
              <a:rPr lang="es-MX" sz="3200" dirty="0"/>
              <a:t>Mexico, the role of an </a:t>
            </a:r>
            <a:r>
              <a:rPr lang="en-US" sz="3200" dirty="0"/>
              <a:t>Advisor</a:t>
            </a:r>
            <a:r>
              <a:rPr lang="es-MX" sz="3200" dirty="0"/>
              <a:t> </a:t>
            </a:r>
            <a:r>
              <a:rPr lang="en-US" sz="3200" dirty="0"/>
              <a:t>Committee</a:t>
            </a:r>
          </a:p>
        </p:txBody>
      </p:sp>
      <p:sp>
        <p:nvSpPr>
          <p:cNvPr id="3" name="Marcador de contenido 2">
            <a:extLst>
              <a:ext uri="{FF2B5EF4-FFF2-40B4-BE49-F238E27FC236}">
                <a16:creationId xmlns:a16="http://schemas.microsoft.com/office/drawing/2014/main" id="{E3703F01-AF68-45BC-AABE-5BA27817312D}"/>
              </a:ext>
            </a:extLst>
          </p:cNvPr>
          <p:cNvSpPr>
            <a:spLocks noGrp="1"/>
          </p:cNvSpPr>
          <p:nvPr>
            <p:ph idx="1"/>
          </p:nvPr>
        </p:nvSpPr>
        <p:spPr>
          <a:xfrm>
            <a:off x="238686" y="962526"/>
            <a:ext cx="8743950" cy="4932948"/>
          </a:xfrm>
        </p:spPr>
        <p:txBody>
          <a:bodyPr>
            <a:normAutofit fontScale="92500"/>
          </a:bodyPr>
          <a:lstStyle/>
          <a:p>
            <a:r>
              <a:rPr lang="en-US" sz="2400" dirty="0"/>
              <a:t> Mexico included HIV treatment as a national  health program in 2001</a:t>
            </a:r>
          </a:p>
          <a:p>
            <a:pPr lvl="1"/>
            <a:r>
              <a:rPr lang="en-US" sz="1800" dirty="0"/>
              <a:t>universal access to  ART since  2014</a:t>
            </a:r>
          </a:p>
          <a:p>
            <a:pPr lvl="1"/>
            <a:r>
              <a:rPr lang="en-US" sz="1800" dirty="0"/>
              <a:t>Fragmented health care System</a:t>
            </a:r>
          </a:p>
          <a:p>
            <a:pPr lvl="2"/>
            <a:r>
              <a:rPr lang="en-US" sz="1800" dirty="0"/>
              <a:t>HIV treating physicians have a broad range of expertise </a:t>
            </a:r>
          </a:p>
          <a:p>
            <a:pPr lvl="2"/>
            <a:endParaRPr lang="en-US" sz="1800" dirty="0"/>
          </a:p>
          <a:p>
            <a:r>
              <a:rPr lang="en-US" sz="2400" dirty="0"/>
              <a:t>National guidelines for ARV treatment  were available since 1997</a:t>
            </a:r>
          </a:p>
          <a:p>
            <a:pPr lvl="1"/>
            <a:r>
              <a:rPr lang="en-US" sz="1800" b="1" dirty="0"/>
              <a:t>National Guidelines were made mandatory by the Ministry of Health in 2004</a:t>
            </a:r>
            <a:endParaRPr lang="en-US" sz="1800" dirty="0"/>
          </a:p>
          <a:p>
            <a:pPr lvl="1"/>
            <a:r>
              <a:rPr lang="en-US" sz="1800" dirty="0"/>
              <a:t>Open access to ARV except for DRV, TPV, RAL, DTG, MVC, ETV, T20</a:t>
            </a:r>
          </a:p>
          <a:p>
            <a:pPr lvl="1"/>
            <a:endParaRPr lang="en-US" sz="1800" dirty="0"/>
          </a:p>
          <a:p>
            <a:r>
              <a:rPr lang="en-US" sz="2400" dirty="0"/>
              <a:t>National committees for the rational use of antiretrovirals were created in 2008 to provide advice to physicians caring for HIV pts</a:t>
            </a:r>
          </a:p>
          <a:p>
            <a:pPr lvl="1"/>
            <a:r>
              <a:rPr lang="en-US" sz="1800" dirty="0"/>
              <a:t>Initially aimed for the rational use of ARV in MDR treatment experienced patients, have  now  become a corner stone  advisory committees for different aspects of HIV treatment (AE, simplification, earlier failures,  HW-PEP )</a:t>
            </a:r>
          </a:p>
        </p:txBody>
      </p:sp>
      <p:sp>
        <p:nvSpPr>
          <p:cNvPr id="4" name="CuadroTexto 3">
            <a:extLst>
              <a:ext uri="{FF2B5EF4-FFF2-40B4-BE49-F238E27FC236}">
                <a16:creationId xmlns:a16="http://schemas.microsoft.com/office/drawing/2014/main" id="{DD4B0FAC-37D0-4922-8C31-06A46C507391}"/>
              </a:ext>
            </a:extLst>
          </p:cNvPr>
          <p:cNvSpPr txBox="1"/>
          <p:nvPr/>
        </p:nvSpPr>
        <p:spPr>
          <a:xfrm>
            <a:off x="1845610" y="5895474"/>
            <a:ext cx="7137026" cy="461665"/>
          </a:xfrm>
          <a:prstGeom prst="rect">
            <a:avLst/>
          </a:prstGeom>
          <a:noFill/>
        </p:spPr>
        <p:txBody>
          <a:bodyPr wrap="square" rtlCol="0">
            <a:spAutoFit/>
          </a:bodyPr>
          <a:lstStyle/>
          <a:p>
            <a:pPr algn="r" fontAlgn="ctr"/>
            <a:r>
              <a:rPr lang="en-US" sz="1200" dirty="0">
                <a:solidFill>
                  <a:schemeClr val="accent5">
                    <a:lumMod val="75000"/>
                  </a:schemeClr>
                </a:solidFill>
              </a:rPr>
              <a:t>Calva J et al  Open Forum Infectious Diseases 2014;1(2):ofu081 DOI: 10.1093/</a:t>
            </a:r>
            <a:r>
              <a:rPr lang="en-US" sz="1200" dirty="0" err="1">
                <a:solidFill>
                  <a:schemeClr val="accent5">
                    <a:lumMod val="75000"/>
                  </a:schemeClr>
                </a:solidFill>
              </a:rPr>
              <a:t>ofid</a:t>
            </a:r>
            <a:r>
              <a:rPr lang="en-US" sz="1200" dirty="0">
                <a:solidFill>
                  <a:schemeClr val="accent5">
                    <a:lumMod val="75000"/>
                  </a:schemeClr>
                </a:solidFill>
              </a:rPr>
              <a:t>/ofu081</a:t>
            </a:r>
          </a:p>
          <a:p>
            <a:pPr algn="r" fontAlgn="ctr"/>
            <a:r>
              <a:rPr lang="es-MX" sz="1200" dirty="0">
                <a:solidFill>
                  <a:schemeClr val="accent5">
                    <a:lumMod val="75000"/>
                  </a:schemeClr>
                </a:solidFill>
              </a:rPr>
              <a:t>B</a:t>
            </a:r>
            <a:r>
              <a:rPr lang="en-US" sz="1200" dirty="0" err="1">
                <a:solidFill>
                  <a:schemeClr val="accent5">
                    <a:lumMod val="75000"/>
                  </a:schemeClr>
                </a:solidFill>
              </a:rPr>
              <a:t>autista</a:t>
            </a:r>
            <a:r>
              <a:rPr lang="en-US" sz="1200" dirty="0">
                <a:solidFill>
                  <a:schemeClr val="accent5">
                    <a:lumMod val="75000"/>
                  </a:schemeClr>
                </a:solidFill>
              </a:rPr>
              <a:t> S AIDS 2006;20:101-109</a:t>
            </a:r>
          </a:p>
        </p:txBody>
      </p:sp>
    </p:spTree>
    <p:extLst>
      <p:ext uri="{BB962C8B-B14F-4D97-AF65-F5344CB8AC3E}">
        <p14:creationId xmlns:p14="http://schemas.microsoft.com/office/powerpoint/2010/main" val="2039299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154920B-0FB6-4EDA-87C3-D8A2E49B7E4C}"/>
              </a:ext>
            </a:extLst>
          </p:cNvPr>
          <p:cNvSpPr>
            <a:spLocks noGrp="1"/>
          </p:cNvSpPr>
          <p:nvPr>
            <p:ph type="title"/>
          </p:nvPr>
        </p:nvSpPr>
        <p:spPr>
          <a:xfrm>
            <a:off x="562843" y="57047"/>
            <a:ext cx="8018313" cy="1143000"/>
          </a:xfrm>
        </p:spPr>
        <p:txBody>
          <a:bodyPr>
            <a:noAutofit/>
          </a:bodyPr>
          <a:lstStyle/>
          <a:p>
            <a:r>
              <a:rPr lang="es-MX" sz="2800" dirty="0"/>
              <a:t>Mexico, the role of an </a:t>
            </a:r>
            <a:r>
              <a:rPr lang="en-US" sz="2800" dirty="0"/>
              <a:t>Advisor</a:t>
            </a:r>
            <a:r>
              <a:rPr lang="es-MX" sz="2800" dirty="0"/>
              <a:t> </a:t>
            </a:r>
            <a:r>
              <a:rPr lang="en-US" sz="2800" dirty="0"/>
              <a:t>Committee</a:t>
            </a:r>
            <a:br>
              <a:rPr lang="en-US" sz="2800" dirty="0"/>
            </a:br>
            <a:endParaRPr lang="en-US" sz="2800" dirty="0"/>
          </a:p>
        </p:txBody>
      </p:sp>
      <p:sp>
        <p:nvSpPr>
          <p:cNvPr id="6" name="Marcador de texto 5">
            <a:extLst>
              <a:ext uri="{FF2B5EF4-FFF2-40B4-BE49-F238E27FC236}">
                <a16:creationId xmlns:a16="http://schemas.microsoft.com/office/drawing/2014/main" id="{4758B14D-3D85-4FAF-AEA1-E1BD1323050F}"/>
              </a:ext>
            </a:extLst>
          </p:cNvPr>
          <p:cNvSpPr>
            <a:spLocks noGrp="1"/>
          </p:cNvSpPr>
          <p:nvPr>
            <p:ph type="body" idx="1"/>
          </p:nvPr>
        </p:nvSpPr>
        <p:spPr>
          <a:xfrm>
            <a:off x="269246" y="787821"/>
            <a:ext cx="8695052" cy="719299"/>
          </a:xfrm>
        </p:spPr>
        <p:txBody>
          <a:bodyPr>
            <a:normAutofit fontScale="92500"/>
          </a:bodyPr>
          <a:lstStyle/>
          <a:p>
            <a:r>
              <a:rPr lang="en-US" sz="1800" dirty="0">
                <a:latin typeface="Raleway" panose="020B0503030101060003"/>
              </a:rPr>
              <a:t>HIV  in Mexico: a concentrated epidemic  estimated  230,000 PLHA  141,000 on ART</a:t>
            </a:r>
          </a:p>
          <a:p>
            <a:r>
              <a:rPr lang="en-US" sz="1800" dirty="0">
                <a:latin typeface="Raleway" panose="020B0503030101060003"/>
              </a:rPr>
              <a:t>HIV crude seroprevalence 0.2 %   15-49 y    PW 0.07%     </a:t>
            </a:r>
            <a:r>
              <a:rPr lang="en-US" sz="1800" b="0" dirty="0">
                <a:latin typeface="Raleway" panose="020B0503030101060003"/>
              </a:rPr>
              <a:t>17% MSM,   20% TW ,  PID 6%</a:t>
            </a:r>
          </a:p>
        </p:txBody>
      </p:sp>
      <p:sp>
        <p:nvSpPr>
          <p:cNvPr id="3" name="Marcador de contenido 2">
            <a:extLst>
              <a:ext uri="{FF2B5EF4-FFF2-40B4-BE49-F238E27FC236}">
                <a16:creationId xmlns:a16="http://schemas.microsoft.com/office/drawing/2014/main" id="{9BCC6EC5-FBF5-4432-99B3-851106D8C9C6}"/>
              </a:ext>
            </a:extLst>
          </p:cNvPr>
          <p:cNvSpPr>
            <a:spLocks noGrp="1"/>
          </p:cNvSpPr>
          <p:nvPr>
            <p:ph sz="half" idx="2"/>
          </p:nvPr>
        </p:nvSpPr>
        <p:spPr>
          <a:xfrm>
            <a:off x="61758" y="1566135"/>
            <a:ext cx="4642588" cy="3784745"/>
          </a:xfrm>
        </p:spPr>
        <p:txBody>
          <a:bodyPr>
            <a:normAutofit/>
          </a:bodyPr>
          <a:lstStyle/>
          <a:p>
            <a:pPr lvl="1"/>
            <a:r>
              <a:rPr lang="en-US" dirty="0" err="1"/>
              <a:t>Secretaria</a:t>
            </a:r>
            <a:r>
              <a:rPr lang="en-US" dirty="0"/>
              <a:t> de </a:t>
            </a:r>
            <a:r>
              <a:rPr lang="en-US" dirty="0" err="1"/>
              <a:t>Salud</a:t>
            </a:r>
            <a:endParaRPr lang="en-US" dirty="0"/>
          </a:p>
          <a:p>
            <a:pPr lvl="2"/>
            <a:r>
              <a:rPr lang="en-US" sz="1600" dirty="0"/>
              <a:t>n=  81,000      94 % on ART      n= 2,870</a:t>
            </a:r>
          </a:p>
          <a:p>
            <a:pPr lvl="2"/>
            <a:r>
              <a:rPr lang="en-US" sz="1600" dirty="0"/>
              <a:t>83 % VS open ARV  vs 80.6%  among heavily ARV experienced pts CORESAR </a:t>
            </a:r>
          </a:p>
          <a:p>
            <a:pPr lvl="2"/>
            <a:endParaRPr lang="en-US" sz="1300" dirty="0"/>
          </a:p>
          <a:p>
            <a:pPr marL="457200" lvl="1" indent="0">
              <a:buNone/>
            </a:pPr>
            <a:endParaRPr lang="en-US" sz="1800" dirty="0">
              <a:highlight>
                <a:srgbClr val="FFFF00"/>
              </a:highlight>
            </a:endParaRPr>
          </a:p>
          <a:p>
            <a:pPr lvl="3"/>
            <a:endParaRPr lang="en-US" sz="1050" dirty="0"/>
          </a:p>
        </p:txBody>
      </p:sp>
      <p:sp>
        <p:nvSpPr>
          <p:cNvPr id="2" name="Marcador de contenido 1">
            <a:extLst>
              <a:ext uri="{FF2B5EF4-FFF2-40B4-BE49-F238E27FC236}">
                <a16:creationId xmlns:a16="http://schemas.microsoft.com/office/drawing/2014/main" id="{9241AF9F-DA73-41A4-9986-AD3980F0DC1F}"/>
              </a:ext>
            </a:extLst>
          </p:cNvPr>
          <p:cNvSpPr>
            <a:spLocks noGrp="1"/>
          </p:cNvSpPr>
          <p:nvPr>
            <p:ph sz="quarter" idx="4"/>
          </p:nvPr>
        </p:nvSpPr>
        <p:spPr>
          <a:xfrm>
            <a:off x="4375440" y="1626447"/>
            <a:ext cx="4768560" cy="3427473"/>
          </a:xfrm>
        </p:spPr>
        <p:txBody>
          <a:bodyPr>
            <a:normAutofit/>
          </a:bodyPr>
          <a:lstStyle/>
          <a:p>
            <a:pPr lvl="1"/>
            <a:r>
              <a:rPr lang="en-US" dirty="0"/>
              <a:t>Instituto </a:t>
            </a:r>
            <a:r>
              <a:rPr lang="en-US" dirty="0" err="1"/>
              <a:t>Mexicano</a:t>
            </a:r>
            <a:r>
              <a:rPr lang="en-US" dirty="0"/>
              <a:t> del Seguro Social</a:t>
            </a:r>
            <a:endParaRPr lang="en-US" sz="2400" dirty="0"/>
          </a:p>
          <a:p>
            <a:pPr lvl="2"/>
            <a:r>
              <a:rPr lang="en-US" sz="1600" dirty="0"/>
              <a:t>n = 46,269 pts,  92.4% on ART   n=3800</a:t>
            </a:r>
          </a:p>
          <a:p>
            <a:pPr lvl="3"/>
            <a:r>
              <a:rPr lang="en-US" dirty="0"/>
              <a:t>83% VS open ARV  vs  92% GERA  </a:t>
            </a:r>
          </a:p>
          <a:p>
            <a:endParaRPr lang="en-US" sz="3200" dirty="0"/>
          </a:p>
        </p:txBody>
      </p:sp>
      <p:sp>
        <p:nvSpPr>
          <p:cNvPr id="5" name="CuadroTexto 4">
            <a:extLst>
              <a:ext uri="{FF2B5EF4-FFF2-40B4-BE49-F238E27FC236}">
                <a16:creationId xmlns:a16="http://schemas.microsoft.com/office/drawing/2014/main" id="{47CAB9A6-8005-43D5-95E6-56212303C046}"/>
              </a:ext>
            </a:extLst>
          </p:cNvPr>
          <p:cNvSpPr txBox="1"/>
          <p:nvPr/>
        </p:nvSpPr>
        <p:spPr>
          <a:xfrm>
            <a:off x="1249081" y="5868190"/>
            <a:ext cx="7894919" cy="769441"/>
          </a:xfrm>
          <a:prstGeom prst="rect">
            <a:avLst/>
          </a:prstGeom>
          <a:noFill/>
        </p:spPr>
        <p:txBody>
          <a:bodyPr wrap="square" rtlCol="0">
            <a:spAutoFit/>
          </a:bodyPr>
          <a:lstStyle/>
          <a:p>
            <a:r>
              <a:rPr lang="en-US" sz="1100" dirty="0">
                <a:solidFill>
                  <a:schemeClr val="accent5">
                    <a:lumMod val="75000"/>
                  </a:schemeClr>
                </a:solidFill>
              </a:rPr>
              <a:t>Gutierrez JP et al </a:t>
            </a:r>
            <a:r>
              <a:rPr lang="en-US" sz="1100" dirty="0" err="1">
                <a:solidFill>
                  <a:schemeClr val="accent5">
                    <a:lumMod val="75000"/>
                  </a:schemeClr>
                </a:solidFill>
              </a:rPr>
              <a:t>Salud</a:t>
            </a:r>
            <a:r>
              <a:rPr lang="en-US" sz="1100" dirty="0">
                <a:solidFill>
                  <a:schemeClr val="accent5">
                    <a:lumMod val="75000"/>
                  </a:schemeClr>
                </a:solidFill>
              </a:rPr>
              <a:t> Publica Mex 2014;56:323-32	      		</a:t>
            </a:r>
            <a:r>
              <a:rPr lang="en-US" sz="1100" dirty="0" err="1">
                <a:solidFill>
                  <a:schemeClr val="accent5">
                    <a:lumMod val="75000"/>
                  </a:schemeClr>
                </a:solidFill>
              </a:rPr>
              <a:t>Colchero</a:t>
            </a:r>
            <a:r>
              <a:rPr lang="en-US" sz="1100" dirty="0">
                <a:solidFill>
                  <a:schemeClr val="accent5">
                    <a:lumMod val="75000"/>
                  </a:schemeClr>
                </a:solidFill>
              </a:rPr>
              <a:t> MA et al </a:t>
            </a:r>
            <a:r>
              <a:rPr lang="en-US" sz="1100" dirty="0" err="1">
                <a:solidFill>
                  <a:schemeClr val="accent5">
                    <a:lumMod val="75000"/>
                  </a:schemeClr>
                </a:solidFill>
              </a:rPr>
              <a:t>Salud</a:t>
            </a:r>
            <a:r>
              <a:rPr lang="en-US" sz="1100" dirty="0">
                <a:solidFill>
                  <a:schemeClr val="accent5">
                    <a:lumMod val="75000"/>
                  </a:schemeClr>
                </a:solidFill>
              </a:rPr>
              <a:t> Publica Mex 2015;57:99-106</a:t>
            </a:r>
          </a:p>
          <a:p>
            <a:r>
              <a:rPr lang="en-US" sz="1100" dirty="0">
                <a:solidFill>
                  <a:schemeClr val="accent5">
                    <a:lumMod val="75000"/>
                  </a:schemeClr>
                </a:solidFill>
              </a:rPr>
              <a:t>Hernandez Avila  J </a:t>
            </a:r>
            <a:r>
              <a:rPr lang="en-US" sz="1100" dirty="0" err="1">
                <a:solidFill>
                  <a:schemeClr val="accent5">
                    <a:lumMod val="75000"/>
                  </a:schemeClr>
                </a:solidFill>
              </a:rPr>
              <a:t>Acquir</a:t>
            </a:r>
            <a:r>
              <a:rPr lang="en-US" sz="1100" dirty="0">
                <a:solidFill>
                  <a:schemeClr val="accent5">
                    <a:lumMod val="75000"/>
                  </a:schemeClr>
                </a:solidFill>
              </a:rPr>
              <a:t> </a:t>
            </a:r>
            <a:r>
              <a:rPr lang="en-US" sz="1100" dirty="0" err="1">
                <a:solidFill>
                  <a:schemeClr val="accent5">
                    <a:lumMod val="75000"/>
                  </a:schemeClr>
                </a:solidFill>
              </a:rPr>
              <a:t>Imunol</a:t>
            </a:r>
            <a:r>
              <a:rPr lang="en-US" sz="1100" dirty="0">
                <a:solidFill>
                  <a:schemeClr val="accent5">
                    <a:lumMod val="75000"/>
                  </a:schemeClr>
                </a:solidFill>
              </a:rPr>
              <a:t> 2015;69(3):e100			Calva JJ et al Open Forum </a:t>
            </a:r>
            <a:r>
              <a:rPr lang="en-US" sz="1100" dirty="0" err="1">
                <a:solidFill>
                  <a:schemeClr val="accent5">
                    <a:lumMod val="75000"/>
                  </a:schemeClr>
                </a:solidFill>
              </a:rPr>
              <a:t>Infec</a:t>
            </a:r>
            <a:r>
              <a:rPr lang="en-US" sz="1100" dirty="0">
                <a:solidFill>
                  <a:schemeClr val="accent5">
                    <a:lumMod val="75000"/>
                  </a:schemeClr>
                </a:solidFill>
              </a:rPr>
              <a:t> Dis 2014 Sep 10;1(2):</a:t>
            </a:r>
            <a:r>
              <a:rPr lang="en-US" sz="1100" dirty="0" err="1">
                <a:solidFill>
                  <a:schemeClr val="accent5">
                    <a:lumMod val="75000"/>
                  </a:schemeClr>
                </a:solidFill>
              </a:rPr>
              <a:t>ofu</a:t>
            </a:r>
            <a:r>
              <a:rPr lang="en-US" sz="1100" dirty="0">
                <a:solidFill>
                  <a:schemeClr val="accent5">
                    <a:lumMod val="75000"/>
                  </a:schemeClr>
                </a:solidFill>
              </a:rPr>
              <a:t> 081</a:t>
            </a:r>
          </a:p>
          <a:p>
            <a:r>
              <a:rPr lang="en-US" sz="1100" dirty="0">
                <a:solidFill>
                  <a:schemeClr val="accent5">
                    <a:lumMod val="75000"/>
                  </a:schemeClr>
                </a:solidFill>
              </a:rPr>
              <a:t>Calva JJ et al, AIDS Res Hum Retroviruses 2017;33(7):675-680</a:t>
            </a:r>
          </a:p>
          <a:p>
            <a:endParaRPr lang="en-US" sz="1100" dirty="0">
              <a:solidFill>
                <a:schemeClr val="accent5">
                  <a:lumMod val="75000"/>
                </a:schemeClr>
              </a:solidFill>
            </a:endParaRPr>
          </a:p>
        </p:txBody>
      </p:sp>
      <p:sp>
        <p:nvSpPr>
          <p:cNvPr id="7" name="CuadroTexto 6">
            <a:extLst>
              <a:ext uri="{FF2B5EF4-FFF2-40B4-BE49-F238E27FC236}">
                <a16:creationId xmlns:a16="http://schemas.microsoft.com/office/drawing/2014/main" id="{57342363-FDA1-48D3-B480-497E282F4EC7}"/>
              </a:ext>
            </a:extLst>
          </p:cNvPr>
          <p:cNvSpPr txBox="1"/>
          <p:nvPr/>
        </p:nvSpPr>
        <p:spPr>
          <a:xfrm>
            <a:off x="624539" y="5112935"/>
            <a:ext cx="7894919" cy="646331"/>
          </a:xfrm>
          <a:prstGeom prst="rect">
            <a:avLst/>
          </a:prstGeom>
          <a:noFill/>
        </p:spPr>
        <p:txBody>
          <a:bodyPr wrap="square" rtlCol="0">
            <a:spAutoFit/>
          </a:bodyPr>
          <a:lstStyle/>
          <a:p>
            <a:r>
              <a:rPr lang="en-US" b="1" dirty="0"/>
              <a:t>This experience in Mexico has allow us to better optimize resources and facilitate the best ART combination for each case, according to a group of Experts</a:t>
            </a:r>
          </a:p>
        </p:txBody>
      </p:sp>
      <p:graphicFrame>
        <p:nvGraphicFramePr>
          <p:cNvPr id="9" name="Gráfico 8">
            <a:extLst>
              <a:ext uri="{FF2B5EF4-FFF2-40B4-BE49-F238E27FC236}">
                <a16:creationId xmlns:a16="http://schemas.microsoft.com/office/drawing/2014/main" id="{749A0852-F8A0-4865-AC91-06C31E394ACF}"/>
              </a:ext>
            </a:extLst>
          </p:cNvPr>
          <p:cNvGraphicFramePr>
            <a:graphicFrameLocks/>
          </p:cNvGraphicFramePr>
          <p:nvPr>
            <p:extLst>
              <p:ext uri="{D42A27DB-BD31-4B8C-83A1-F6EECF244321}">
                <p14:modId xmlns:p14="http://schemas.microsoft.com/office/powerpoint/2010/main" val="3686894944"/>
              </p:ext>
            </p:extLst>
          </p:nvPr>
        </p:nvGraphicFramePr>
        <p:xfrm>
          <a:off x="4704346" y="2858452"/>
          <a:ext cx="5065295" cy="21351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áfico 9">
            <a:extLst>
              <a:ext uri="{FF2B5EF4-FFF2-40B4-BE49-F238E27FC236}">
                <a16:creationId xmlns:a16="http://schemas.microsoft.com/office/drawing/2014/main" id="{18048DF1-0E17-425D-9723-9D20303761DD}"/>
              </a:ext>
            </a:extLst>
          </p:cNvPr>
          <p:cNvGraphicFramePr>
            <a:graphicFrameLocks/>
          </p:cNvGraphicFramePr>
          <p:nvPr>
            <p:extLst>
              <p:ext uri="{D42A27DB-BD31-4B8C-83A1-F6EECF244321}">
                <p14:modId xmlns:p14="http://schemas.microsoft.com/office/powerpoint/2010/main" val="3313069988"/>
              </p:ext>
            </p:extLst>
          </p:nvPr>
        </p:nvGraphicFramePr>
        <p:xfrm>
          <a:off x="443293" y="2815079"/>
          <a:ext cx="4762137" cy="21785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9337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90A45-50A8-41DF-AA83-4A2A32E9AC06}"/>
              </a:ext>
            </a:extLst>
          </p:cNvPr>
          <p:cNvSpPr>
            <a:spLocks noGrp="1"/>
          </p:cNvSpPr>
          <p:nvPr>
            <p:ph type="title"/>
          </p:nvPr>
        </p:nvSpPr>
        <p:spPr/>
        <p:txBody>
          <a:bodyPr>
            <a:normAutofit/>
          </a:bodyPr>
          <a:lstStyle/>
          <a:p>
            <a:r>
              <a:rPr lang="en-US" dirty="0"/>
              <a:t>Outline</a:t>
            </a:r>
            <a:r>
              <a:rPr lang="es-MX" dirty="0"/>
              <a:t> of ART in RLS </a:t>
            </a:r>
            <a:endParaRPr lang="en-US" dirty="0"/>
          </a:p>
        </p:txBody>
      </p:sp>
      <p:sp>
        <p:nvSpPr>
          <p:cNvPr id="3" name="Marcador de contenido 2">
            <a:extLst>
              <a:ext uri="{FF2B5EF4-FFF2-40B4-BE49-F238E27FC236}">
                <a16:creationId xmlns:a16="http://schemas.microsoft.com/office/drawing/2014/main" id="{EB174326-10A5-424E-A8C3-B590454F21F8}"/>
              </a:ext>
            </a:extLst>
          </p:cNvPr>
          <p:cNvSpPr>
            <a:spLocks noGrp="1"/>
          </p:cNvSpPr>
          <p:nvPr>
            <p:ph idx="1"/>
          </p:nvPr>
        </p:nvSpPr>
        <p:spPr/>
        <p:txBody>
          <a:bodyPr>
            <a:normAutofit/>
          </a:bodyPr>
          <a:lstStyle/>
          <a:p>
            <a:r>
              <a:rPr lang="en-US" sz="2800" dirty="0"/>
              <a:t>LMICs  common settings:</a:t>
            </a:r>
          </a:p>
          <a:p>
            <a:pPr lvl="1"/>
            <a:r>
              <a:rPr lang="en-US" sz="2400" dirty="0"/>
              <a:t>ART stock outs</a:t>
            </a:r>
          </a:p>
          <a:p>
            <a:pPr lvl="1"/>
            <a:r>
              <a:rPr lang="en-US" sz="2400" dirty="0"/>
              <a:t>Limitations on Tx monitoring (VL, CD4, resistance tests)</a:t>
            </a:r>
          </a:p>
          <a:p>
            <a:pPr lvl="1"/>
            <a:r>
              <a:rPr lang="en-US" sz="2400" dirty="0"/>
              <a:t>Poor retention in care</a:t>
            </a:r>
          </a:p>
          <a:p>
            <a:pPr lvl="1"/>
            <a:r>
              <a:rPr lang="en-US" sz="2400" dirty="0"/>
              <a:t>Fragmented health systems</a:t>
            </a:r>
          </a:p>
          <a:p>
            <a:pPr lvl="1"/>
            <a:r>
              <a:rPr lang="en-US" sz="2400" dirty="0"/>
              <a:t>Funding constraints with increasing patient loads that pressurize healthcare systems</a:t>
            </a:r>
          </a:p>
          <a:p>
            <a:pPr lvl="1"/>
            <a:endParaRPr lang="en-US" sz="2400" dirty="0"/>
          </a:p>
          <a:p>
            <a:pPr lvl="2"/>
            <a:endParaRPr lang="en-US" sz="2000" dirty="0"/>
          </a:p>
          <a:p>
            <a:pPr marL="0" indent="0">
              <a:buNone/>
            </a:pPr>
            <a:endParaRPr lang="en-US" sz="2800" dirty="0"/>
          </a:p>
        </p:txBody>
      </p:sp>
    </p:spTree>
    <p:extLst>
      <p:ext uri="{BB962C8B-B14F-4D97-AF65-F5344CB8AC3E}">
        <p14:creationId xmlns:p14="http://schemas.microsoft.com/office/powerpoint/2010/main" val="425824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692825" y="243614"/>
            <a:ext cx="7886700" cy="379299"/>
          </a:xfrm>
        </p:spPr>
        <p:txBody>
          <a:bodyPr>
            <a:normAutofit fontScale="90000"/>
          </a:bodyPr>
          <a:lstStyle/>
          <a:p>
            <a:r>
              <a:rPr lang="en-US" altLang="en-US" dirty="0"/>
              <a:t>Take-home Messages</a:t>
            </a:r>
          </a:p>
        </p:txBody>
      </p:sp>
      <p:sp>
        <p:nvSpPr>
          <p:cNvPr id="131075" name="Content Placeholder 2"/>
          <p:cNvSpPr>
            <a:spLocks noGrp="1"/>
          </p:cNvSpPr>
          <p:nvPr>
            <p:ph idx="1"/>
          </p:nvPr>
        </p:nvSpPr>
        <p:spPr>
          <a:xfrm>
            <a:off x="240632" y="930442"/>
            <a:ext cx="8577138" cy="5390147"/>
          </a:xfrm>
        </p:spPr>
        <p:txBody>
          <a:bodyPr>
            <a:noAutofit/>
          </a:bodyPr>
          <a:lstStyle/>
          <a:p>
            <a:r>
              <a:rPr lang="en-US" sz="2000" dirty="0"/>
              <a:t>Outcomes from the  EARNEST,  2LADY  and SELECT studies suggest  resistance testing may not be required in patients failing a 1LR based on NNRTI</a:t>
            </a:r>
          </a:p>
          <a:p>
            <a:pPr lvl="1"/>
            <a:r>
              <a:rPr lang="en-US" sz="1800" dirty="0"/>
              <a:t>If available, information of resistance mutation will be important for future regimens</a:t>
            </a:r>
          </a:p>
          <a:p>
            <a:pPr lvl="1"/>
            <a:r>
              <a:rPr lang="en-US" sz="1800" dirty="0"/>
              <a:t>The combination of LPV/r + RAL is a safe  option as efficacious  as  </a:t>
            </a:r>
            <a:r>
              <a:rPr lang="en-US" sz="1800" dirty="0" err="1"/>
              <a:t>bPI</a:t>
            </a:r>
            <a:r>
              <a:rPr lang="en-US" sz="1800" dirty="0"/>
              <a:t> + 2NRTI  for  2LR </a:t>
            </a:r>
            <a:endParaRPr lang="en-US" sz="1600" dirty="0"/>
          </a:p>
          <a:p>
            <a:pPr lvl="1"/>
            <a:r>
              <a:rPr lang="en-US" sz="1800" dirty="0"/>
              <a:t>DTG + 2 NRTI appears to be superior  </a:t>
            </a:r>
            <a:r>
              <a:rPr lang="en-US" sz="1800" dirty="0" err="1"/>
              <a:t>bPI</a:t>
            </a:r>
            <a:r>
              <a:rPr lang="en-US" sz="1800" dirty="0"/>
              <a:t>  + 2 NRTI regimens (DAWNING), with a better safety profile, and lower costs than RAL</a:t>
            </a:r>
            <a:endParaRPr lang="en-US" sz="1600" dirty="0"/>
          </a:p>
          <a:p>
            <a:endParaRPr lang="en-US" sz="2000" dirty="0"/>
          </a:p>
          <a:p>
            <a:r>
              <a:rPr lang="en-US" sz="2000" dirty="0"/>
              <a:t>Even with documented resistance to NRTI, there is clear evidence of their roll in rescue treatments</a:t>
            </a:r>
          </a:p>
          <a:p>
            <a:r>
              <a:rPr lang="en-US" sz="2000" dirty="0"/>
              <a:t>VF in the absence of documented resistance suggests non-adherence and should be addressed based on the results of ACTG 5288</a:t>
            </a:r>
          </a:p>
          <a:p>
            <a:r>
              <a:rPr lang="en-US" sz="2000" dirty="0"/>
              <a:t>Advisory committees might have a roll for optimizing resources while assuring optimal  ART in RLS</a:t>
            </a:r>
          </a:p>
          <a:p>
            <a:endParaRPr lang="en-US" sz="2000" dirty="0"/>
          </a:p>
        </p:txBody>
      </p:sp>
    </p:spTree>
    <p:extLst>
      <p:ext uri="{BB962C8B-B14F-4D97-AF65-F5344CB8AC3E}">
        <p14:creationId xmlns:p14="http://schemas.microsoft.com/office/powerpoint/2010/main" val="69387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87FC5F-5BF1-4481-9BDA-FCE44BA2FD94}"/>
              </a:ext>
            </a:extLst>
          </p:cNvPr>
          <p:cNvSpPr>
            <a:spLocks noGrp="1"/>
          </p:cNvSpPr>
          <p:nvPr>
            <p:ph type="title"/>
          </p:nvPr>
        </p:nvSpPr>
        <p:spPr/>
        <p:txBody>
          <a:bodyPr/>
          <a:lstStyle/>
          <a:p>
            <a:r>
              <a:rPr lang="en-US" dirty="0"/>
              <a:t>Acknowledgments</a:t>
            </a:r>
          </a:p>
        </p:txBody>
      </p:sp>
      <p:sp>
        <p:nvSpPr>
          <p:cNvPr id="3" name="Marcador de contenido 2">
            <a:extLst>
              <a:ext uri="{FF2B5EF4-FFF2-40B4-BE49-F238E27FC236}">
                <a16:creationId xmlns:a16="http://schemas.microsoft.com/office/drawing/2014/main" id="{86711B6F-B8A1-4254-8241-AC52010E185A}"/>
              </a:ext>
            </a:extLst>
          </p:cNvPr>
          <p:cNvSpPr>
            <a:spLocks noGrp="1"/>
          </p:cNvSpPr>
          <p:nvPr>
            <p:ph sz="half" idx="1"/>
          </p:nvPr>
        </p:nvSpPr>
        <p:spPr/>
        <p:txBody>
          <a:bodyPr>
            <a:normAutofit fontScale="92500" lnSpcReduction="10000"/>
          </a:bodyPr>
          <a:lstStyle/>
          <a:p>
            <a:r>
              <a:rPr lang="es-MX" dirty="0"/>
              <a:t>Juan Calva Mercado</a:t>
            </a:r>
          </a:p>
          <a:p>
            <a:r>
              <a:rPr lang="es-MX" dirty="0"/>
              <a:t>Brenda Crabtree</a:t>
            </a:r>
          </a:p>
          <a:p>
            <a:r>
              <a:rPr lang="es-MX" dirty="0"/>
              <a:t>Alicia </a:t>
            </a:r>
            <a:r>
              <a:rPr lang="es-MX" dirty="0" err="1"/>
              <a:t>Piñeirua</a:t>
            </a:r>
            <a:endParaRPr lang="es-MX" dirty="0"/>
          </a:p>
          <a:p>
            <a:r>
              <a:rPr lang="es-MX" dirty="0"/>
              <a:t>Santiago Pérez Patrigeon</a:t>
            </a:r>
          </a:p>
          <a:p>
            <a:r>
              <a:rPr lang="es-MX" dirty="0"/>
              <a:t>Marisol Valenzuela Lara</a:t>
            </a:r>
          </a:p>
          <a:p>
            <a:r>
              <a:rPr lang="es-MX" dirty="0"/>
              <a:t>Luis Soto Ramírez</a:t>
            </a:r>
          </a:p>
          <a:p>
            <a:r>
              <a:rPr lang="es-MX" dirty="0"/>
              <a:t>Juan Sierra Madero</a:t>
            </a:r>
          </a:p>
          <a:p>
            <a:r>
              <a:rPr lang="es-MX" dirty="0"/>
              <a:t>Santiago Ávila Ríos</a:t>
            </a:r>
          </a:p>
          <a:p>
            <a:endParaRPr lang="en-US" dirty="0"/>
          </a:p>
        </p:txBody>
      </p:sp>
      <p:sp>
        <p:nvSpPr>
          <p:cNvPr id="7" name="Marcador de contenido 6">
            <a:extLst>
              <a:ext uri="{FF2B5EF4-FFF2-40B4-BE49-F238E27FC236}">
                <a16:creationId xmlns:a16="http://schemas.microsoft.com/office/drawing/2014/main" id="{6DFC47ED-29D2-4938-8418-4D82A253B199}"/>
              </a:ext>
            </a:extLst>
          </p:cNvPr>
          <p:cNvSpPr>
            <a:spLocks noGrp="1"/>
          </p:cNvSpPr>
          <p:nvPr>
            <p:ph sz="half" idx="2"/>
          </p:nvPr>
        </p:nvSpPr>
        <p:spPr/>
        <p:txBody>
          <a:bodyPr>
            <a:normAutofit fontScale="92500" lnSpcReduction="10000"/>
          </a:bodyPr>
          <a:lstStyle/>
          <a:p>
            <a:r>
              <a:rPr lang="es-MX" dirty="0" err="1"/>
              <a:t>Trip</a:t>
            </a:r>
            <a:r>
              <a:rPr lang="es-MX" dirty="0"/>
              <a:t> Gulick</a:t>
            </a:r>
          </a:p>
          <a:p>
            <a:r>
              <a:rPr lang="es-MX" dirty="0"/>
              <a:t>Ernesto Martínez Buitrago (Colombia)</a:t>
            </a:r>
          </a:p>
          <a:p>
            <a:r>
              <a:rPr lang="es-MX" dirty="0"/>
              <a:t>Néstor Sosa (Panamá)</a:t>
            </a:r>
          </a:p>
          <a:p>
            <a:r>
              <a:rPr lang="es-MX" dirty="0"/>
              <a:t>Omar </a:t>
            </a:r>
            <a:r>
              <a:rPr lang="es-MX" dirty="0" err="1"/>
              <a:t>Sued</a:t>
            </a:r>
            <a:r>
              <a:rPr lang="es-MX" dirty="0"/>
              <a:t> (Argentina)</a:t>
            </a:r>
          </a:p>
          <a:p>
            <a:r>
              <a:rPr lang="es-MX" dirty="0"/>
              <a:t>Marcelo H </a:t>
            </a:r>
            <a:r>
              <a:rPr lang="es-MX" dirty="0" err="1"/>
              <a:t>Losso</a:t>
            </a:r>
            <a:r>
              <a:rPr lang="es-MX" dirty="0"/>
              <a:t> (Argentina)</a:t>
            </a:r>
          </a:p>
          <a:p>
            <a:r>
              <a:rPr lang="es-MX" dirty="0"/>
              <a:t>Arnoldo </a:t>
            </a:r>
            <a:r>
              <a:rPr lang="es-MX" dirty="0" err="1"/>
              <a:t>Casiró</a:t>
            </a:r>
            <a:r>
              <a:rPr lang="es-MX" dirty="0"/>
              <a:t> (Argentina)</a:t>
            </a:r>
          </a:p>
          <a:p>
            <a:endParaRPr lang="es-MX" dirty="0"/>
          </a:p>
          <a:p>
            <a:endParaRPr lang="en-US" dirty="0"/>
          </a:p>
        </p:txBody>
      </p:sp>
    </p:spTree>
    <p:extLst>
      <p:ext uri="{BB962C8B-B14F-4D97-AF65-F5344CB8AC3E}">
        <p14:creationId xmlns:p14="http://schemas.microsoft.com/office/powerpoint/2010/main" val="58018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81000" y="971550"/>
            <a:ext cx="7391400" cy="857250"/>
          </a:xfrm>
        </p:spPr>
        <p:txBody>
          <a:bodyPr>
            <a:normAutofit/>
          </a:bodyPr>
          <a:lstStyle/>
          <a:p>
            <a:r>
              <a:rPr lang="en-US" sz="2700" dirty="0">
                <a:latin typeface="Arial" charset="0"/>
                <a:ea typeface="ＭＳ Ｐゴシック" charset="0"/>
                <a:cs typeface="ＭＳ Ｐゴシック" charset="0"/>
              </a:rPr>
              <a:t>Disclosures</a:t>
            </a:r>
          </a:p>
        </p:txBody>
      </p:sp>
      <p:sp>
        <p:nvSpPr>
          <p:cNvPr id="16386" name="Content Placeholder 2"/>
          <p:cNvSpPr>
            <a:spLocks noGrp="1"/>
          </p:cNvSpPr>
          <p:nvPr>
            <p:ph idx="1"/>
          </p:nvPr>
        </p:nvSpPr>
        <p:spPr>
          <a:xfrm>
            <a:off x="1657350" y="2000250"/>
            <a:ext cx="5829300" cy="3200400"/>
          </a:xfrm>
        </p:spPr>
        <p:txBody>
          <a:bodyPr/>
          <a:lstStyle/>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Grants/research support: </a:t>
            </a:r>
            <a:r>
              <a:rPr lang="en-US" sz="1800" dirty="0">
                <a:latin typeface="Arial" charset="0"/>
                <a:ea typeface="ＭＳ Ｐゴシック" charset="0"/>
              </a:rPr>
              <a:t>ViiV Healthcare</a:t>
            </a:r>
          </a:p>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Advisory boards: Gilead Sciences,  GSK, Sandoz</a:t>
            </a:r>
          </a:p>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Consultant: none</a:t>
            </a:r>
          </a:p>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Speakers bureau: Gilead, BMS, Janssen, Sandoz</a:t>
            </a:r>
          </a:p>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Educational support: Gilead, Janssen</a:t>
            </a:r>
          </a:p>
          <a:p>
            <a:pPr>
              <a:spcBef>
                <a:spcPts val="150"/>
              </a:spcBef>
              <a:spcAft>
                <a:spcPts val="150"/>
              </a:spcAft>
              <a:buClr>
                <a:srgbClr val="FF6600"/>
              </a:buClr>
              <a:buFont typeface="Arial" charset="0"/>
              <a:buChar char="●"/>
            </a:pPr>
            <a:r>
              <a:rPr lang="en-US" sz="1800" dirty="0">
                <a:solidFill>
                  <a:srgbClr val="000000"/>
                </a:solidFill>
                <a:latin typeface="Arial" charset="0"/>
                <a:ea typeface="ＭＳ Ｐゴシック" charset="0"/>
              </a:rPr>
              <a:t>Other financial or material support: None</a:t>
            </a:r>
            <a:endParaRPr lang="en-US" sz="1500" dirty="0">
              <a:latin typeface="Arial" charset="0"/>
              <a:ea typeface="ＭＳ Ｐゴシック" charset="0"/>
            </a:endParaRPr>
          </a:p>
          <a:p>
            <a:endParaRPr lang="en-US" sz="1800" dirty="0">
              <a:latin typeface="Arial" charset="0"/>
              <a:ea typeface="ＭＳ Ｐゴシック" charset="0"/>
              <a:cs typeface="ＭＳ Ｐゴシック" charset="0"/>
            </a:endParaRPr>
          </a:p>
        </p:txBody>
      </p:sp>
      <p:cxnSp>
        <p:nvCxnSpPr>
          <p:cNvPr id="16387" name="Straight Connector 17"/>
          <p:cNvCxnSpPr>
            <a:cxnSpLocks noChangeShapeType="1"/>
          </p:cNvCxnSpPr>
          <p:nvPr/>
        </p:nvCxnSpPr>
        <p:spPr bwMode="auto">
          <a:xfrm>
            <a:off x="1428750" y="1771650"/>
            <a:ext cx="6343650" cy="0"/>
          </a:xfrm>
          <a:prstGeom prst="line">
            <a:avLst/>
          </a:prstGeom>
          <a:noFill/>
          <a:ln w="38100">
            <a:solidFill>
              <a:srgbClr val="FF660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77832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EBB275-7D35-4F4D-8BDB-8927D228067E}"/>
              </a:ext>
            </a:extLst>
          </p:cNvPr>
          <p:cNvSpPr>
            <a:spLocks noGrp="1"/>
          </p:cNvSpPr>
          <p:nvPr>
            <p:ph type="title"/>
          </p:nvPr>
        </p:nvSpPr>
        <p:spPr>
          <a:xfrm>
            <a:off x="562860" y="274639"/>
            <a:ext cx="8018280" cy="699919"/>
          </a:xfrm>
        </p:spPr>
        <p:txBody>
          <a:bodyPr>
            <a:normAutofit fontScale="90000"/>
          </a:bodyPr>
          <a:lstStyle/>
          <a:p>
            <a:r>
              <a:rPr lang="en-US" dirty="0"/>
              <a:t>ART in RLS</a:t>
            </a:r>
          </a:p>
        </p:txBody>
      </p:sp>
      <p:sp>
        <p:nvSpPr>
          <p:cNvPr id="3" name="Marcador de contenido 2">
            <a:extLst>
              <a:ext uri="{FF2B5EF4-FFF2-40B4-BE49-F238E27FC236}">
                <a16:creationId xmlns:a16="http://schemas.microsoft.com/office/drawing/2014/main" id="{C860800D-579A-4055-AE85-67B4207D6180}"/>
              </a:ext>
            </a:extLst>
          </p:cNvPr>
          <p:cNvSpPr>
            <a:spLocks noGrp="1"/>
          </p:cNvSpPr>
          <p:nvPr>
            <p:ph idx="1"/>
          </p:nvPr>
        </p:nvSpPr>
        <p:spPr>
          <a:xfrm>
            <a:off x="562860" y="1166018"/>
            <a:ext cx="8018280" cy="5034060"/>
          </a:xfrm>
        </p:spPr>
        <p:txBody>
          <a:bodyPr>
            <a:normAutofit fontScale="92500" lnSpcReduction="10000"/>
          </a:bodyPr>
          <a:lstStyle/>
          <a:p>
            <a:r>
              <a:rPr lang="en-US" sz="2000" dirty="0"/>
              <a:t>Access to ART in resource-limited setting (RLS) has increased in the past decade, and has been associated with a decrease in HIV morbidity and mortality</a:t>
            </a:r>
          </a:p>
          <a:p>
            <a:pPr lvl="1"/>
            <a:r>
              <a:rPr lang="es-MX" sz="1800" dirty="0"/>
              <a:t>The </a:t>
            </a:r>
            <a:r>
              <a:rPr lang="en-US" sz="1800" dirty="0"/>
              <a:t>majority</a:t>
            </a:r>
            <a:r>
              <a:rPr lang="es-MX" sz="1800" dirty="0"/>
              <a:t> of </a:t>
            </a:r>
            <a:r>
              <a:rPr lang="en-US" sz="1800" dirty="0"/>
              <a:t>patients</a:t>
            </a:r>
            <a:r>
              <a:rPr lang="es-MX" sz="1800" dirty="0"/>
              <a:t> in RLS are </a:t>
            </a:r>
            <a:r>
              <a:rPr lang="en-US" sz="1800" dirty="0"/>
              <a:t>still</a:t>
            </a:r>
            <a:r>
              <a:rPr lang="es-MX" sz="1800" dirty="0"/>
              <a:t> </a:t>
            </a:r>
            <a:r>
              <a:rPr lang="en-US" sz="1800" dirty="0"/>
              <a:t>initiating</a:t>
            </a:r>
            <a:r>
              <a:rPr lang="es-MX" sz="1800" dirty="0"/>
              <a:t>  </a:t>
            </a:r>
            <a:r>
              <a:rPr lang="es-MX" sz="1900" b="1" dirty="0"/>
              <a:t>EFV </a:t>
            </a:r>
            <a:r>
              <a:rPr lang="en-US" sz="1900" b="1" dirty="0"/>
              <a:t>based</a:t>
            </a:r>
            <a:r>
              <a:rPr lang="es-MX" sz="1900" b="1" dirty="0"/>
              <a:t> </a:t>
            </a:r>
            <a:r>
              <a:rPr lang="en-US" sz="1900" b="1" dirty="0"/>
              <a:t>regimens</a:t>
            </a:r>
            <a:endParaRPr lang="en-US" sz="1800" b="1" dirty="0"/>
          </a:p>
          <a:p>
            <a:pPr lvl="1"/>
            <a:endParaRPr lang="en-US" sz="1600" dirty="0"/>
          </a:p>
          <a:p>
            <a:r>
              <a:rPr lang="en-US" sz="2000" dirty="0"/>
              <a:t>There is limited access to VL monitoring, which delays the diagnosis of viral failure (VF) and the subsequent change to second-line regimens (2LR)</a:t>
            </a:r>
          </a:p>
          <a:p>
            <a:endParaRPr lang="en-US" sz="2000" dirty="0"/>
          </a:p>
          <a:p>
            <a:r>
              <a:rPr lang="en-US" sz="2000" dirty="0"/>
              <a:t>An estimated 3-20% of patients in RLS receive second-line ART</a:t>
            </a:r>
          </a:p>
          <a:p>
            <a:endParaRPr lang="en-US" sz="2000" dirty="0"/>
          </a:p>
          <a:p>
            <a:r>
              <a:rPr lang="en-US" sz="2000" dirty="0"/>
              <a:t>Different</a:t>
            </a:r>
            <a:r>
              <a:rPr lang="es-MX" sz="2000" dirty="0"/>
              <a:t> </a:t>
            </a:r>
            <a:r>
              <a:rPr lang="en-US" sz="2000" dirty="0"/>
              <a:t>factors</a:t>
            </a:r>
            <a:r>
              <a:rPr lang="es-MX" sz="2000" dirty="0"/>
              <a:t> </a:t>
            </a:r>
            <a:r>
              <a:rPr lang="en-US" sz="2000" dirty="0"/>
              <a:t>associated</a:t>
            </a:r>
            <a:r>
              <a:rPr lang="es-MX" sz="2000" dirty="0"/>
              <a:t> with the </a:t>
            </a:r>
            <a:r>
              <a:rPr lang="en-US" sz="2000" dirty="0"/>
              <a:t>efficacy</a:t>
            </a:r>
            <a:r>
              <a:rPr lang="es-MX" sz="2000" dirty="0"/>
              <a:t> of a 2LR</a:t>
            </a:r>
            <a:r>
              <a:rPr lang="en-US" sz="2000" dirty="0"/>
              <a:t> </a:t>
            </a:r>
            <a:r>
              <a:rPr lang="es-MX" sz="2000" dirty="0"/>
              <a:t> </a:t>
            </a:r>
            <a:r>
              <a:rPr lang="en-029" sz="2000" dirty="0"/>
              <a:t>have</a:t>
            </a:r>
            <a:r>
              <a:rPr lang="es-MX" sz="2000" dirty="0"/>
              <a:t> </a:t>
            </a:r>
            <a:r>
              <a:rPr lang="en-US" sz="2000" dirty="0"/>
              <a:t>been</a:t>
            </a:r>
            <a:r>
              <a:rPr lang="es-MX" sz="2000" dirty="0"/>
              <a:t> </a:t>
            </a:r>
            <a:r>
              <a:rPr lang="en-US" sz="2000" dirty="0"/>
              <a:t>identified</a:t>
            </a:r>
            <a:r>
              <a:rPr lang="es-MX" sz="2000" dirty="0"/>
              <a:t> </a:t>
            </a:r>
            <a:r>
              <a:rPr lang="en-US" sz="2000" dirty="0"/>
              <a:t>such</a:t>
            </a:r>
            <a:r>
              <a:rPr lang="es-MX" sz="2000" dirty="0"/>
              <a:t> as </a:t>
            </a:r>
            <a:r>
              <a:rPr lang="en-US" sz="2000" dirty="0"/>
              <a:t>adherence</a:t>
            </a:r>
            <a:r>
              <a:rPr lang="es-MX" sz="2000" dirty="0"/>
              <a:t> and  </a:t>
            </a:r>
            <a:r>
              <a:rPr lang="en-US" sz="2000" dirty="0"/>
              <a:t>resistance</a:t>
            </a:r>
          </a:p>
          <a:p>
            <a:endParaRPr lang="en-US" sz="2000" dirty="0"/>
          </a:p>
          <a:p>
            <a:r>
              <a:rPr lang="en-US" sz="2000" dirty="0"/>
              <a:t>Current WHO guidelines recommend a second-line regimen based on </a:t>
            </a:r>
            <a:r>
              <a:rPr lang="en-US" sz="2000" dirty="0" err="1"/>
              <a:t>bPI</a:t>
            </a:r>
            <a:r>
              <a:rPr lang="en-US" sz="2000" dirty="0"/>
              <a:t>+ 2 NRTIs after failure of </a:t>
            </a:r>
            <a:r>
              <a:rPr lang="en-US" sz="2000" b="1" dirty="0"/>
              <a:t>NNRTI based first-line  (1LR)</a:t>
            </a:r>
          </a:p>
        </p:txBody>
      </p:sp>
    </p:spTree>
    <p:extLst>
      <p:ext uri="{BB962C8B-B14F-4D97-AF65-F5344CB8AC3E}">
        <p14:creationId xmlns:p14="http://schemas.microsoft.com/office/powerpoint/2010/main" val="379027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12" name="Group 32"/>
          <p:cNvGraphicFramePr>
            <a:graphicFrameLocks noGrp="1"/>
          </p:cNvGraphicFramePr>
          <p:nvPr>
            <p:extLst>
              <p:ext uri="{D42A27DB-BD31-4B8C-83A1-F6EECF244321}">
                <p14:modId xmlns:p14="http://schemas.microsoft.com/office/powerpoint/2010/main" val="874262194"/>
              </p:ext>
            </p:extLst>
          </p:nvPr>
        </p:nvGraphicFramePr>
        <p:xfrm>
          <a:off x="1" y="1"/>
          <a:ext cx="9143999" cy="6068317"/>
        </p:xfrm>
        <a:graphic>
          <a:graphicData uri="http://schemas.openxmlformats.org/drawingml/2006/table">
            <a:tbl>
              <a:tblPr/>
              <a:tblGrid>
                <a:gridCol w="1831274">
                  <a:extLst>
                    <a:ext uri="{9D8B030D-6E8A-4147-A177-3AD203B41FA5}">
                      <a16:colId xmlns:a16="http://schemas.microsoft.com/office/drawing/2014/main" val="20000"/>
                    </a:ext>
                  </a:extLst>
                </a:gridCol>
                <a:gridCol w="2421863">
                  <a:extLst>
                    <a:ext uri="{9D8B030D-6E8A-4147-A177-3AD203B41FA5}">
                      <a16:colId xmlns:a16="http://schemas.microsoft.com/office/drawing/2014/main" val="20001"/>
                    </a:ext>
                  </a:extLst>
                </a:gridCol>
                <a:gridCol w="64398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2783842">
                  <a:extLst>
                    <a:ext uri="{9D8B030D-6E8A-4147-A177-3AD203B41FA5}">
                      <a16:colId xmlns:a16="http://schemas.microsoft.com/office/drawing/2014/main" val="20004"/>
                    </a:ext>
                  </a:extLst>
                </a:gridCol>
              </a:tblGrid>
              <a:tr h="87365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accent1">
                              <a:lumMod val="20000"/>
                              <a:lumOff val="80000"/>
                            </a:schemeClr>
                          </a:solidFill>
                          <a:effectLst/>
                          <a:latin typeface="Arial" charset="0"/>
                        </a:rPr>
                        <a:t>Study</a:t>
                      </a:r>
                    </a:p>
                  </a:txBody>
                  <a:tcPr marL="68580" marR="68580" marT="34250" marB="3425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2B85B8"/>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accent1">
                              <a:lumMod val="20000"/>
                              <a:lumOff val="80000"/>
                            </a:schemeClr>
                          </a:solidFill>
                          <a:effectLst/>
                          <a:latin typeface="Arial" charset="0"/>
                        </a:rPr>
                        <a:t>Treatment Setting</a:t>
                      </a:r>
                    </a:p>
                  </a:txBody>
                  <a:tcPr marL="68580" marR="68580" marT="34250" marB="3425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2B85B8"/>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accent1">
                              <a:lumMod val="20000"/>
                              <a:lumOff val="80000"/>
                            </a:schemeClr>
                          </a:solidFill>
                          <a:effectLst/>
                          <a:latin typeface="Arial" charset="0"/>
                        </a:rPr>
                        <a:t>N</a:t>
                      </a:r>
                    </a:p>
                  </a:txBody>
                  <a:tcPr marL="68580" marR="68580" marT="34250" marB="3425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2B85B8"/>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accent1">
                              <a:lumMod val="20000"/>
                              <a:lumOff val="80000"/>
                            </a:schemeClr>
                          </a:solidFill>
                          <a:effectLst/>
                          <a:latin typeface="Arial" charset="0"/>
                        </a:rPr>
                        <a:t>Regimen</a:t>
                      </a:r>
                    </a:p>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accent1">
                              <a:lumMod val="20000"/>
                              <a:lumOff val="80000"/>
                            </a:schemeClr>
                          </a:solidFill>
                          <a:effectLst/>
                          <a:latin typeface="Arial" charset="0"/>
                        </a:rPr>
                        <a:t>LPV/r + 2-3 NRTI vs</a:t>
                      </a:r>
                    </a:p>
                  </a:txBody>
                  <a:tcPr marL="68580" marR="68580" marT="34250" marB="3425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2B85B8"/>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accent1">
                              <a:lumMod val="20000"/>
                              <a:lumOff val="80000"/>
                            </a:schemeClr>
                          </a:solidFill>
                          <a:effectLst/>
                          <a:latin typeface="Arial" charset="0"/>
                        </a:rPr>
                        <a:t>Results</a:t>
                      </a:r>
                    </a:p>
                  </a:txBody>
                  <a:tcPr marL="68580" marR="68580" marT="34250" marB="3425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2B85B8"/>
                    </a:solidFill>
                  </a:tcPr>
                </a:tc>
                <a:extLst>
                  <a:ext uri="{0D108BD9-81ED-4DB2-BD59-A6C34878D82A}">
                    <a16:rowId xmlns:a16="http://schemas.microsoft.com/office/drawing/2014/main" val="10000"/>
                  </a:ext>
                </a:extLst>
              </a:tr>
              <a:tr h="1059280">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EARNEST</a:t>
                      </a:r>
                      <a:r>
                        <a:rPr kumimoji="0" lang="en-US" altLang="en-US" sz="16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Africa</a:t>
                      </a:r>
                    </a:p>
                  </a:txBody>
                  <a:tcPr marL="68575" marR="68575" marT="34279" marB="3427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Clinical Failure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N</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o R test results available to clinicians</a:t>
                      </a:r>
                    </a:p>
                  </a:txBody>
                  <a:tcPr marL="68575" marR="68575" marT="34279" marB="3427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1277</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79" marB="3427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kern="1200" dirty="0">
                          <a:solidFill>
                            <a:schemeClr val="bg2">
                              <a:lumMod val="10000"/>
                            </a:schemeClr>
                          </a:solidFill>
                          <a:effectLst/>
                          <a:latin typeface="Arial" panose="020B0604020202020204" pitchFamily="34" charset="0"/>
                          <a:cs typeface="Arial" panose="020B0604020202020204" pitchFamily="34" charset="0"/>
                        </a:rPr>
                        <a:t>LPV/r + 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12w – LPV/r</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79" marB="3427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Non-inferiority </a:t>
                      </a:r>
                      <a:b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lang="en-US" sz="1600" kern="1200" dirty="0">
                          <a:solidFill>
                            <a:schemeClr val="bg2">
                              <a:lumMod val="10000"/>
                            </a:schemeClr>
                          </a:solidFill>
                          <a:effectLst/>
                          <a:latin typeface="Arial" panose="020B0604020202020204" pitchFamily="34" charset="0"/>
                          <a:cs typeface="Arial" panose="020B0604020202020204" pitchFamily="34" charset="0"/>
                        </a:rPr>
                        <a:t>LPV/r + 2/3 NRTIs;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1200" baseline="0" dirty="0">
                          <a:solidFill>
                            <a:schemeClr val="bg2">
                              <a:lumMod val="10000"/>
                            </a:schemeClr>
                          </a:solidFill>
                          <a:effectLst/>
                          <a:latin typeface="Arial" panose="020B0604020202020204" pitchFamily="34" charset="0"/>
                          <a:cs typeface="Arial" panose="020B0604020202020204" pitchFamily="34" charset="0"/>
                        </a:rPr>
                        <a:t> improved efficacy vs LPV/r monotherapy</a:t>
                      </a:r>
                      <a:endParaRPr kumimoji="0" lang="en-US"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79" marB="3427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642865760"/>
                  </a:ext>
                </a:extLst>
              </a:tr>
              <a:tr h="115958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SECOND-LINE</a:t>
                      </a:r>
                      <a:r>
                        <a:rPr kumimoji="0" lang="en-US" altLang="en-US" sz="16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M </a:t>
                      </a:r>
                      <a:r>
                        <a:rPr kumimoji="0" lang="en-US"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&amp; HIC  Australia, Africa, Asia, Europe, LA</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Failure </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VL</a:t>
                      </a:r>
                      <a:r>
                        <a:rPr lang="en-US" sz="1600" dirty="0"/>
                        <a:t>&gt;500</a:t>
                      </a:r>
                      <a:endPar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accent2"/>
                          </a:solidFill>
                          <a:effectLst/>
                          <a:latin typeface="Arial" panose="020B0604020202020204" pitchFamily="34" charset="0"/>
                          <a:ea typeface="MS PGothic" pitchFamily="34" charset="-128"/>
                          <a:cs typeface="Arial" panose="020B0604020202020204" pitchFamily="34" charset="0"/>
                        </a:rPr>
                        <a:t>Geno  </a:t>
                      </a:r>
                      <a:r>
                        <a:rPr kumimoji="0" lang="en-US" altLang="en-US" sz="1200" b="0" i="0" u="none" strike="noStrike" cap="none" normalizeH="0" baseline="0" noProof="0" dirty="0">
                          <a:ln>
                            <a:noFill/>
                          </a:ln>
                          <a:solidFill>
                            <a:schemeClr val="accent2"/>
                          </a:solidFill>
                          <a:effectLst/>
                          <a:latin typeface="Arial" panose="020B0604020202020204" pitchFamily="34" charset="0"/>
                          <a:ea typeface="MS PGothic" pitchFamily="34" charset="-128"/>
                          <a:cs typeface="Arial" panose="020B0604020202020204" pitchFamily="34" charset="0"/>
                        </a:rPr>
                        <a:t>available</a:t>
                      </a:r>
                      <a:r>
                        <a:rPr kumimoji="0" lang="es-MX" altLang="en-US" sz="1200" b="0" i="0" u="none" strike="noStrike" cap="none" normalizeH="0" baseline="0" dirty="0">
                          <a:ln>
                            <a:noFill/>
                          </a:ln>
                          <a:solidFill>
                            <a:schemeClr val="accent2"/>
                          </a:solidFill>
                          <a:effectLst/>
                          <a:latin typeface="Arial" panose="020B0604020202020204" pitchFamily="34" charset="0"/>
                          <a:ea typeface="MS PGothic" pitchFamily="34" charset="-128"/>
                          <a:cs typeface="Arial" panose="020B0604020202020204" pitchFamily="34" charset="0"/>
                        </a:rPr>
                        <a:t> </a:t>
                      </a:r>
                      <a:r>
                        <a:rPr kumimoji="0" lang="en-US" altLang="en-US" sz="1200" b="0" i="0" u="none" strike="noStrike" cap="none" normalizeH="0" baseline="0" noProof="0" dirty="0">
                          <a:ln>
                            <a:noFill/>
                          </a:ln>
                          <a:solidFill>
                            <a:schemeClr val="accent2"/>
                          </a:solidFill>
                          <a:effectLst/>
                          <a:latin typeface="Arial" panose="020B0604020202020204" pitchFamily="34" charset="0"/>
                          <a:ea typeface="MS PGothic" pitchFamily="34" charset="-128"/>
                          <a:cs typeface="Arial" panose="020B0604020202020204" pitchFamily="34" charset="0"/>
                        </a:rPr>
                        <a:t>select</a:t>
                      </a:r>
                      <a:r>
                        <a:rPr kumimoji="0" lang="es-MX" altLang="en-US" sz="1200" b="0" i="0" u="none" strike="noStrike" cap="none" normalizeH="0" baseline="0" dirty="0">
                          <a:ln>
                            <a:noFill/>
                          </a:ln>
                          <a:solidFill>
                            <a:schemeClr val="accent2"/>
                          </a:solidFill>
                          <a:effectLst/>
                          <a:latin typeface="Arial" panose="020B0604020202020204" pitchFamily="34" charset="0"/>
                          <a:ea typeface="MS PGothic" pitchFamily="34" charset="-128"/>
                          <a:cs typeface="Arial" panose="020B0604020202020204" pitchFamily="34" charset="0"/>
                        </a:rPr>
                        <a:t> NRTI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tx1"/>
                          </a:solidFill>
                          <a:effectLst/>
                          <a:latin typeface="Arial" panose="020B0604020202020204" pitchFamily="34" charset="0"/>
                          <a:ea typeface="MS PGothic" pitchFamily="34" charset="-128"/>
                          <a:cs typeface="Arial" panose="020B0604020202020204" pitchFamily="34" charset="0"/>
                        </a:rPr>
                        <a:t>97%</a:t>
                      </a:r>
                      <a:r>
                        <a:rPr kumimoji="0" lang="en-US" altLang="en-US" sz="1200" b="0" i="0" u="none" strike="noStrike" cap="none" normalizeH="0" baseline="0" dirty="0">
                          <a:ln>
                            <a:noFill/>
                          </a:ln>
                          <a:solidFill>
                            <a:schemeClr val="tx1"/>
                          </a:solidFill>
                          <a:effectLst/>
                          <a:latin typeface="Arial" pitchFamily="34" charset="0"/>
                          <a:ea typeface="MS PGothic" pitchFamily="34" charset="-128"/>
                          <a:cs typeface="Arial" pitchFamily="34" charset="0"/>
                        </a:rPr>
                        <a:t> BL R to al least 1 drug</a:t>
                      </a:r>
                      <a:endParaRPr kumimoji="0" lang="es-MX" altLang="en-US" sz="1200" b="0" i="0" u="none" strike="noStrike" cap="none" normalizeH="0" baseline="0" dirty="0">
                        <a:ln>
                          <a:noFill/>
                        </a:ln>
                        <a:solidFill>
                          <a:schemeClr val="tx1"/>
                        </a:solidFill>
                        <a:effectLst/>
                        <a:latin typeface="Arial" panose="020B0604020202020204" pitchFamily="34" charset="0"/>
                        <a:ea typeface="MS PGothic" pitchFamily="34" charset="-128"/>
                        <a:cs typeface="Arial" panose="020B0604020202020204"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541</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kern="1200" dirty="0">
                          <a:solidFill>
                            <a:schemeClr val="bg2">
                              <a:lumMod val="10000"/>
                            </a:schemeClr>
                          </a:solidFill>
                          <a:effectLst/>
                          <a:latin typeface="Arial" panose="020B0604020202020204" pitchFamily="34" charset="0"/>
                          <a:cs typeface="Arial" panose="020B0604020202020204" pitchFamily="34" charset="0"/>
                        </a:rPr>
                        <a:t>LPV/r + RAL</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Non-inferiority </a:t>
                      </a:r>
                      <a:b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lang="en-US" sz="1600" kern="1200" dirty="0">
                          <a:solidFill>
                            <a:schemeClr val="bg2">
                              <a:lumMod val="10000"/>
                            </a:schemeClr>
                          </a:solidFill>
                          <a:effectLst/>
                          <a:latin typeface="Arial" panose="020B0604020202020204" pitchFamily="34" charset="0"/>
                          <a:cs typeface="Arial" panose="020B0604020202020204" pitchFamily="34" charset="0"/>
                        </a:rPr>
                        <a:t>LPV/r + 2/3 NRTIs</a:t>
                      </a:r>
                      <a:endParaRPr kumimoji="0" lang="en-US"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401568710"/>
                  </a:ext>
                </a:extLst>
              </a:tr>
              <a:tr h="943131">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SELECT </a:t>
                      </a:r>
                      <a:r>
                        <a:rPr kumimoji="0" lang="en-US" altLang="en-US" sz="11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 </a:t>
                      </a: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A5273</a:t>
                      </a:r>
                      <a:r>
                        <a:rPr kumimoji="0" lang="en-US" altLang="en-US" sz="16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rPr>
                        <a:t>[3]</a:t>
                      </a:r>
                      <a:endParaRPr kumimoji="0" lang="en-US" altLang="en-US" sz="1100" u="none" strike="noStrike" cap="none" normalizeH="0" baseline="3000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Africa, Asia,  LA</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Failure </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VL</a:t>
                      </a:r>
                      <a:r>
                        <a:rPr lang="en-US" sz="1600" dirty="0"/>
                        <a:t>&gt;1000 </a:t>
                      </a:r>
                      <a:endPar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N</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o R test results available to clinicians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B</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L 95% R 2 drugs</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512</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kern="1200" dirty="0">
                          <a:solidFill>
                            <a:schemeClr val="bg2">
                              <a:lumMod val="10000"/>
                            </a:schemeClr>
                          </a:solidFill>
                          <a:effectLst/>
                          <a:latin typeface="Arial" panose="020B0604020202020204" pitchFamily="34" charset="0"/>
                          <a:cs typeface="Arial" panose="020B0604020202020204" pitchFamily="34" charset="0"/>
                        </a:rPr>
                        <a:t>LPV/r + RAL</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lvl1pPr>
                        <a:lnSpc>
                          <a:spcPct val="90000"/>
                        </a:lnSpc>
                        <a:spcBef>
                          <a:spcPts val="1000"/>
                        </a:spcBef>
                        <a:spcAft>
                          <a:spcPts val="700"/>
                        </a:spcAft>
                        <a:buClr>
                          <a:schemeClr val="accent2"/>
                        </a:buClr>
                        <a:buFont typeface="Wingdings" pitchFamily="2" charset="2"/>
                        <a:defRPr sz="2000">
                          <a:solidFill>
                            <a:srgbClr val="FEFDDE"/>
                          </a:solidFill>
                          <a:latin typeface="Arial" pitchFamily="34" charset="0"/>
                          <a:ea typeface="MS PGothic" pitchFamily="34" charset="-128"/>
                        </a:defRPr>
                      </a:lvl1pPr>
                      <a:lvl2pPr marL="742950" indent="-285750">
                        <a:lnSpc>
                          <a:spcPct val="90000"/>
                        </a:lnSpc>
                        <a:spcBef>
                          <a:spcPts val="1000"/>
                        </a:spcBef>
                        <a:spcAft>
                          <a:spcPts val="700"/>
                        </a:spcAft>
                        <a:buClr>
                          <a:schemeClr val="accent2"/>
                        </a:buClr>
                        <a:buFont typeface="Arial" pitchFamily="34" charset="0"/>
                        <a:defRPr sz="2000">
                          <a:solidFill>
                            <a:srgbClr val="FEFDDE"/>
                          </a:solidFill>
                          <a:latin typeface="Arial" pitchFamily="34" charset="0"/>
                          <a:ea typeface="MS PGothic" pitchFamily="34" charset="-128"/>
                        </a:defRPr>
                      </a:lvl2pPr>
                      <a:lvl3pPr marL="1143000" indent="-228600">
                        <a:lnSpc>
                          <a:spcPct val="90000"/>
                        </a:lnSpc>
                        <a:spcBef>
                          <a:spcPts val="1000"/>
                        </a:spcBef>
                        <a:spcAft>
                          <a:spcPts val="700"/>
                        </a:spcAft>
                        <a:buClr>
                          <a:schemeClr val="accent2"/>
                        </a:buClr>
                        <a:buFont typeface="Arial" pitchFamily="34" charset="0"/>
                        <a:defRPr>
                          <a:solidFill>
                            <a:srgbClr val="FEFDDE"/>
                          </a:solidFill>
                          <a:latin typeface="Arial" pitchFamily="34" charset="0"/>
                          <a:ea typeface="MS PGothic" pitchFamily="34" charset="-128"/>
                        </a:defRPr>
                      </a:lvl3pPr>
                      <a:lvl4pPr marL="1600200" indent="-228600">
                        <a:lnSpc>
                          <a:spcPct val="90000"/>
                        </a:lnSpc>
                        <a:spcBef>
                          <a:spcPts val="1000"/>
                        </a:spcBef>
                        <a:spcAft>
                          <a:spcPts val="700"/>
                        </a:spcAft>
                        <a:buClr>
                          <a:schemeClr val="accent2"/>
                        </a:buClr>
                        <a:buFont typeface="Arial" pitchFamily="34" charset="0"/>
                        <a:defRPr sz="1600">
                          <a:solidFill>
                            <a:srgbClr val="FEFDDE"/>
                          </a:solidFill>
                          <a:latin typeface="Arial" pitchFamily="34" charset="0"/>
                          <a:ea typeface="MS PGothic" pitchFamily="34" charset="-128"/>
                        </a:defRPr>
                      </a:lvl4pPr>
                      <a:lvl5pPr marL="2057400" indent="-22860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5pPr>
                      <a:lvl6pPr marL="25146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6pPr>
                      <a:lvl7pPr marL="29718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7pPr>
                      <a:lvl8pPr marL="34290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8pPr>
                      <a:lvl9pPr marL="3886200" indent="-228600" eaLnBrk="0" fontAlgn="base" hangingPunct="0">
                        <a:lnSpc>
                          <a:spcPct val="90000"/>
                        </a:lnSpc>
                        <a:spcBef>
                          <a:spcPts val="1000"/>
                        </a:spcBef>
                        <a:spcAft>
                          <a:spcPts val="700"/>
                        </a:spcAft>
                        <a:buClr>
                          <a:schemeClr val="accent2"/>
                        </a:buClr>
                        <a:buFont typeface="Arial" pitchFamily="34" charset="0"/>
                        <a:defRPr sz="1400">
                          <a:solidFill>
                            <a:srgbClr val="FEFDDE"/>
                          </a:solidFill>
                          <a:latin typeface="Arial"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Non-inferiority</a:t>
                      </a:r>
                      <a:br>
                        <a:rPr kumimoji="0" lang="en-US" altLang="en-US" sz="16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lang="en-US" sz="1600" kern="1200" dirty="0">
                          <a:solidFill>
                            <a:schemeClr val="bg2">
                              <a:lumMod val="10000"/>
                            </a:schemeClr>
                          </a:solidFill>
                          <a:effectLst/>
                          <a:latin typeface="Arial" panose="020B0604020202020204" pitchFamily="34" charset="0"/>
                          <a:cs typeface="Arial" panose="020B0604020202020204" pitchFamily="34" charset="0"/>
                        </a:rPr>
                        <a:t>LPV/r+ 2-3 NRTI TDF or AZT </a:t>
                      </a:r>
                      <a:endParaRPr kumimoji="0" lang="en-US"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3"/>
                  </a:ext>
                </a:extLst>
              </a:tr>
              <a:tr h="989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2LADY</a:t>
                      </a:r>
                      <a:r>
                        <a:rPr kumimoji="0" lang="es-MX" altLang="en-US" sz="1600" b="0" i="0" u="none" strike="noStrike" cap="none" normalizeH="0" baseline="30000" dirty="0">
                          <a:ln>
                            <a:noFill/>
                          </a:ln>
                          <a:solidFill>
                            <a:schemeClr val="bg2">
                              <a:lumMod val="10000"/>
                            </a:schemeClr>
                          </a:solidFill>
                          <a:effectLst/>
                          <a:latin typeface="Arial" pitchFamily="34" charset="0"/>
                          <a:ea typeface="MS PGothic" pitchFamily="34" charset="-128"/>
                          <a:cs typeface="Arial" pitchFamily="34"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t>
                      </a:r>
                      <a:r>
                        <a:rPr kumimoji="0" lang="en-US" altLang="en-US" sz="14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Africa</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Failure</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VL</a:t>
                      </a:r>
                      <a:r>
                        <a:rPr lang="en-US" sz="1600" dirty="0"/>
                        <a:t>&gt;1000  </a:t>
                      </a:r>
                      <a:endParaRPr lang="en-US" sz="1600" kern="1200" dirty="0">
                        <a:solidFill>
                          <a:schemeClr val="tx1"/>
                        </a:solidFill>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N</a:t>
                      </a:r>
                      <a:r>
                        <a:rPr kumimoji="0" lang="en-US" altLang="en-US" sz="1200" b="0" i="0" u="none" strike="noStrike" cap="none" normalizeH="0" baseline="0" dirty="0">
                          <a:ln>
                            <a:noFill/>
                          </a:ln>
                          <a:solidFill>
                            <a:schemeClr val="bg2">
                              <a:lumMod val="10000"/>
                            </a:schemeClr>
                          </a:solidFill>
                          <a:effectLst/>
                          <a:latin typeface="Arial" panose="020B0604020202020204" pitchFamily="34" charset="0"/>
                          <a:ea typeface="MS PGothic" pitchFamily="34" charset="-128"/>
                          <a:cs typeface="Arial" panose="020B0604020202020204" pitchFamily="34" charset="0"/>
                        </a:rPr>
                        <a:t>o R test results available to clinicians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B</a:t>
                      </a:r>
                      <a:r>
                        <a:rPr kumimoji="0" lang="en-US"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L 95% R  2 drugs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Adherence support</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454</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DRV/r + TDF/FTC</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Similar </a:t>
                      </a: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efficacy</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as LPV/r +  TDF/FTC </a:t>
                      </a: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or</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ABC/ddI</a:t>
                      </a:r>
                      <a:endParaRPr kumimoji="0" lang="en-US"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231184308"/>
                  </a:ext>
                </a:extLst>
              </a:tr>
              <a:tr h="988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DAWNING</a:t>
                      </a:r>
                      <a:r>
                        <a:rPr kumimoji="0" lang="es-MX" altLang="en-US" sz="1600" b="0" i="0" u="none" strike="noStrike" cap="none" normalizeH="0" baseline="30000" dirty="0">
                          <a:ln>
                            <a:noFill/>
                          </a:ln>
                          <a:solidFill>
                            <a:schemeClr val="bg2">
                              <a:lumMod val="10000"/>
                            </a:schemeClr>
                          </a:solidFill>
                          <a:effectLst/>
                          <a:latin typeface="Arial" pitchFamily="34" charset="0"/>
                          <a:ea typeface="MS PGothic" pitchFamily="34" charset="-128"/>
                          <a:cs typeface="Arial" pitchFamily="34" charset="0"/>
                        </a:rPr>
                        <a:t>(5)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Africa</a:t>
                      </a: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Asia, LA</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Failure</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VL</a:t>
                      </a:r>
                      <a:r>
                        <a:rPr lang="en-US" sz="1600" dirty="0"/>
                        <a:t>&gt;400</a:t>
                      </a:r>
                      <a:endPar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rPr>
                        <a:t>Geno </a:t>
                      </a:r>
                      <a:r>
                        <a:rPr kumimoji="0" lang="en-US" altLang="en-US" sz="1200" b="0" i="0" u="none" strike="noStrike" cap="none" normalizeH="0" baseline="0" noProof="0" dirty="0">
                          <a:ln>
                            <a:noFill/>
                          </a:ln>
                          <a:solidFill>
                            <a:schemeClr val="accent2"/>
                          </a:solidFill>
                          <a:effectLst/>
                          <a:latin typeface="Arial" pitchFamily="34" charset="0"/>
                          <a:ea typeface="MS PGothic" pitchFamily="34" charset="-128"/>
                          <a:cs typeface="Arial" pitchFamily="34" charset="0"/>
                        </a:rPr>
                        <a:t>results</a:t>
                      </a:r>
                      <a:r>
                        <a:rPr kumimoji="0" lang="es-MX"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rPr>
                        <a:t> </a:t>
                      </a:r>
                      <a:r>
                        <a:rPr kumimoji="0" lang="en-US" altLang="en-US" sz="1200" b="0" i="0" u="none" strike="noStrike" cap="none" normalizeH="0" baseline="0" noProof="0" dirty="0">
                          <a:ln>
                            <a:noFill/>
                          </a:ln>
                          <a:solidFill>
                            <a:schemeClr val="accent2"/>
                          </a:solidFill>
                          <a:effectLst/>
                          <a:latin typeface="Arial" pitchFamily="34" charset="0"/>
                          <a:ea typeface="MS PGothic" pitchFamily="34" charset="-128"/>
                          <a:cs typeface="Arial" pitchFamily="34" charset="0"/>
                        </a:rPr>
                        <a:t>available</a:t>
                      </a:r>
                      <a:r>
                        <a:rPr kumimoji="0" lang="es-MX"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rPr>
                        <a:t> ,No PR to PI </a:t>
                      </a:r>
                      <a:r>
                        <a:rPr kumimoji="0" lang="en-US" altLang="en-US" sz="1200" b="0" i="0" u="none" strike="noStrike" cap="none" normalizeH="0" baseline="0" noProof="0" dirty="0">
                          <a:ln>
                            <a:noFill/>
                          </a:ln>
                          <a:solidFill>
                            <a:schemeClr val="accent2"/>
                          </a:solidFill>
                          <a:effectLst/>
                          <a:latin typeface="Arial" pitchFamily="34" charset="0"/>
                          <a:ea typeface="MS PGothic" pitchFamily="34" charset="-128"/>
                          <a:cs typeface="Arial" pitchFamily="34" charset="0"/>
                        </a:rPr>
                        <a:t>or</a:t>
                      </a:r>
                      <a:r>
                        <a:rPr kumimoji="0" lang="es-MX"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rPr>
                        <a:t> II, at </a:t>
                      </a:r>
                      <a:r>
                        <a:rPr kumimoji="0" lang="en-US" altLang="en-US" sz="1200" b="0" i="0" u="none" strike="noStrike" cap="none" normalizeH="0" baseline="0" noProof="0" dirty="0">
                          <a:ln>
                            <a:noFill/>
                          </a:ln>
                          <a:solidFill>
                            <a:schemeClr val="accent2"/>
                          </a:solidFill>
                          <a:effectLst/>
                          <a:latin typeface="Arial" pitchFamily="34" charset="0"/>
                          <a:ea typeface="MS PGothic" pitchFamily="34" charset="-128"/>
                          <a:cs typeface="Arial" pitchFamily="34" charset="0"/>
                        </a:rPr>
                        <a:t>least</a:t>
                      </a:r>
                      <a:r>
                        <a:rPr kumimoji="0" lang="es-MX"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rPr>
                        <a:t> 1 active NRTI</a:t>
                      </a:r>
                      <a:endParaRPr kumimoji="0" lang="en-US" altLang="en-US" sz="1200" b="0" i="0" u="none" strike="noStrike" cap="none" normalizeH="0" baseline="0" dirty="0">
                        <a:ln>
                          <a:noFill/>
                        </a:ln>
                        <a:solidFill>
                          <a:schemeClr val="accent2"/>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627</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DTG + 2 NRTI</a:t>
                      </a:r>
                      <a:r>
                        <a:rPr kumimoji="0" lang="es-MX" altLang="en-US" sz="1400" b="0" i="0" u="none" strike="noStrike" cap="none" normalizeH="0" baseline="0" dirty="0">
                          <a:ln>
                            <a:noFill/>
                          </a:ln>
                          <a:solidFill>
                            <a:srgbClr val="FF0000"/>
                          </a:solidFill>
                          <a:effectLst/>
                          <a:latin typeface="Arial" pitchFamily="34" charset="0"/>
                          <a:ea typeface="MS PGothic" pitchFamily="34" charset="-128"/>
                          <a:cs typeface="Arial" pitchFamily="34" charset="0"/>
                        </a:rPr>
                        <a:t>*</a:t>
                      </a:r>
                      <a:endParaRPr kumimoji="0" lang="en-US" altLang="en-US" sz="14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endParaRP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Better</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a:t>
                      </a:r>
                      <a:r>
                        <a:rPr kumimoji="0" lang="en-US" altLang="en-US" sz="1600" b="0" i="0" u="none" strike="noStrike" cap="none" normalizeH="0" baseline="0" noProof="0" dirty="0">
                          <a:ln>
                            <a:noFill/>
                          </a:ln>
                          <a:solidFill>
                            <a:schemeClr val="bg2">
                              <a:lumMod val="10000"/>
                            </a:schemeClr>
                          </a:solidFill>
                          <a:effectLst/>
                          <a:latin typeface="Arial" pitchFamily="34" charset="0"/>
                          <a:ea typeface="MS PGothic" pitchFamily="34" charset="-128"/>
                          <a:cs typeface="Arial" pitchFamily="34" charset="0"/>
                        </a:rPr>
                        <a:t>than</a:t>
                      </a:r>
                      <a:r>
                        <a:rPr kumimoji="0" lang="es-MX" altLang="en-US" sz="1600" b="0" i="0" u="none" strike="noStrike" cap="none" normalizeH="0" baseline="0" dirty="0">
                          <a:ln>
                            <a:noFill/>
                          </a:ln>
                          <a:solidFill>
                            <a:schemeClr val="bg2">
                              <a:lumMod val="10000"/>
                            </a:schemeClr>
                          </a:solidFill>
                          <a:effectLst/>
                          <a:latin typeface="Arial" pitchFamily="34" charset="0"/>
                          <a:ea typeface="MS PGothic" pitchFamily="34" charset="-128"/>
                          <a:cs typeface="Arial" pitchFamily="34" charset="0"/>
                        </a:rPr>
                        <a:t> LPV/r + 2 NRTI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50" b="0" i="0" u="none" strike="noStrike" cap="none" normalizeH="0" baseline="0" noProof="0" dirty="0">
                          <a:ln>
                            <a:noFill/>
                          </a:ln>
                          <a:solidFill>
                            <a:srgbClr val="FF0000"/>
                          </a:solidFill>
                          <a:effectLst/>
                          <a:latin typeface="Arial" pitchFamily="34" charset="0"/>
                          <a:ea typeface="MS PGothic" pitchFamily="34" charset="-128"/>
                          <a:cs typeface="Arial" pitchFamily="34" charset="0"/>
                        </a:rPr>
                        <a:t>Interim</a:t>
                      </a:r>
                      <a:r>
                        <a:rPr kumimoji="0" lang="es-MX" altLang="en-US" sz="1050" b="0" i="0" u="none" strike="noStrike" cap="none" normalizeH="0" baseline="0" dirty="0">
                          <a:ln>
                            <a:noFill/>
                          </a:ln>
                          <a:solidFill>
                            <a:srgbClr val="FF0000"/>
                          </a:solidFill>
                          <a:effectLst/>
                          <a:latin typeface="Arial" pitchFamily="34" charset="0"/>
                          <a:ea typeface="MS PGothic" pitchFamily="34" charset="-128"/>
                          <a:cs typeface="Arial" pitchFamily="34" charset="0"/>
                        </a:rPr>
                        <a:t> </a:t>
                      </a:r>
                      <a:r>
                        <a:rPr kumimoji="0" lang="en-US" altLang="en-US" sz="1050" b="0" i="0" u="none" strike="noStrike" cap="none" normalizeH="0" baseline="0" noProof="0" dirty="0">
                          <a:ln>
                            <a:noFill/>
                          </a:ln>
                          <a:solidFill>
                            <a:srgbClr val="FF0000"/>
                          </a:solidFill>
                          <a:effectLst/>
                          <a:latin typeface="Arial" pitchFamily="34" charset="0"/>
                          <a:ea typeface="MS PGothic" pitchFamily="34" charset="-128"/>
                          <a:cs typeface="Arial" pitchFamily="34" charset="0"/>
                        </a:rPr>
                        <a:t>analysis</a:t>
                      </a:r>
                      <a:r>
                        <a:rPr kumimoji="0" lang="es-MX" altLang="en-US" sz="1050" b="0" i="0" u="none" strike="noStrike" cap="none" normalizeH="0" baseline="0" dirty="0">
                          <a:ln>
                            <a:noFill/>
                          </a:ln>
                          <a:solidFill>
                            <a:srgbClr val="FF0000"/>
                          </a:solidFill>
                          <a:effectLst/>
                          <a:latin typeface="Arial" pitchFamily="34" charset="0"/>
                          <a:ea typeface="MS PGothic" pitchFamily="34" charset="-128"/>
                          <a:cs typeface="Arial" pitchFamily="34" charset="0"/>
                        </a:rPr>
                        <a:t> DMC </a:t>
                      </a:r>
                      <a:r>
                        <a:rPr kumimoji="0" lang="en-US" altLang="en-US" sz="1050" b="0" i="0" u="none" strike="noStrike" cap="none" normalizeH="0" baseline="0" noProof="0" dirty="0">
                          <a:ln>
                            <a:noFill/>
                          </a:ln>
                          <a:solidFill>
                            <a:srgbClr val="FF0000"/>
                          </a:solidFill>
                          <a:effectLst/>
                          <a:latin typeface="Arial" pitchFamily="34" charset="0"/>
                          <a:ea typeface="MS PGothic" pitchFamily="34" charset="-128"/>
                          <a:cs typeface="Arial" pitchFamily="34" charset="0"/>
                        </a:rPr>
                        <a:t>discontinuation</a:t>
                      </a:r>
                      <a:r>
                        <a:rPr kumimoji="0" lang="es-MX" altLang="en-US" sz="1050" b="0" i="0" u="none" strike="noStrike" cap="none" normalizeH="0" baseline="0" dirty="0">
                          <a:ln>
                            <a:noFill/>
                          </a:ln>
                          <a:solidFill>
                            <a:srgbClr val="FF0000"/>
                          </a:solidFill>
                          <a:effectLst/>
                          <a:latin typeface="Arial" pitchFamily="34" charset="0"/>
                          <a:ea typeface="MS PGothic" pitchFamily="34" charset="-128"/>
                          <a:cs typeface="Arial" pitchFamily="34" charset="0"/>
                        </a:rPr>
                        <a:t> LPV/r </a:t>
                      </a:r>
                      <a:r>
                        <a:rPr kumimoji="0" lang="en-US" altLang="en-US" sz="1050" b="0" i="0" u="none" strike="noStrike" cap="none" normalizeH="0" baseline="0" noProof="0" dirty="0">
                          <a:ln>
                            <a:noFill/>
                          </a:ln>
                          <a:solidFill>
                            <a:srgbClr val="FF0000"/>
                          </a:solidFill>
                          <a:effectLst/>
                          <a:latin typeface="Arial" pitchFamily="34" charset="0"/>
                          <a:ea typeface="MS PGothic" pitchFamily="34" charset="-128"/>
                          <a:cs typeface="Arial" pitchFamily="34" charset="0"/>
                        </a:rPr>
                        <a:t>arm</a:t>
                      </a:r>
                    </a:p>
                  </a:txBody>
                  <a:tcPr marL="68575" marR="68575" marT="34280" marB="342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2815440265"/>
                  </a:ext>
                </a:extLst>
              </a:tr>
            </a:tbl>
          </a:graphicData>
        </a:graphic>
      </p:graphicFrame>
      <p:sp>
        <p:nvSpPr>
          <p:cNvPr id="65560" name="TextBox 15"/>
          <p:cNvSpPr txBox="1">
            <a:spLocks noChangeArrowheads="1"/>
          </p:cNvSpPr>
          <p:nvPr/>
        </p:nvSpPr>
        <p:spPr bwMode="auto">
          <a:xfrm>
            <a:off x="3668232" y="6013913"/>
            <a:ext cx="5188689" cy="438582"/>
          </a:xfrm>
          <a:prstGeom prst="rect">
            <a:avLst/>
          </a:prstGeom>
          <a:noFill/>
          <a:ln w="9525">
            <a:noFill/>
            <a:miter lim="800000"/>
            <a:headEnd/>
            <a:tailEnd/>
          </a:ln>
        </p:spPr>
        <p:txBody>
          <a:bodyPr wrap="square">
            <a:spAutoFit/>
          </a:bodyPr>
          <a:lstStyle/>
          <a:p>
            <a:pPr eaLnBrk="0" hangingPunct="0"/>
            <a:r>
              <a:rPr lang="fr-FR" altLang="en-US" sz="750" dirty="0">
                <a:solidFill>
                  <a:schemeClr val="accent5">
                    <a:lumMod val="75000"/>
                  </a:schemeClr>
                </a:solidFill>
                <a:ea typeface="MS PGothic" pitchFamily="34" charset="-128"/>
              </a:rPr>
              <a:t>1,Paton NI, et al. N </a:t>
            </a:r>
            <a:r>
              <a:rPr lang="fr-FR" altLang="en-US" sz="750" dirty="0" err="1">
                <a:solidFill>
                  <a:schemeClr val="accent5">
                    <a:lumMod val="75000"/>
                  </a:schemeClr>
                </a:solidFill>
                <a:ea typeface="MS PGothic" pitchFamily="34" charset="-128"/>
              </a:rPr>
              <a:t>Engl</a:t>
            </a:r>
            <a:r>
              <a:rPr lang="fr-FR" altLang="en-US" sz="750" dirty="0">
                <a:solidFill>
                  <a:schemeClr val="accent5">
                    <a:lumMod val="75000"/>
                  </a:schemeClr>
                </a:solidFill>
                <a:ea typeface="MS PGothic" pitchFamily="34" charset="-128"/>
              </a:rPr>
              <a:t> J Med. 2014;371:234-247</a:t>
            </a:r>
            <a:r>
              <a:rPr lang="en-US" altLang="en-US" sz="750" dirty="0">
                <a:solidFill>
                  <a:schemeClr val="accent5">
                    <a:lumMod val="75000"/>
                  </a:schemeClr>
                </a:solidFill>
                <a:ea typeface="MS PGothic" pitchFamily="34" charset="-128"/>
              </a:rPr>
              <a:t>. 			</a:t>
            </a:r>
            <a:r>
              <a:rPr lang="fr-FR" altLang="en-US" sz="750" dirty="0">
                <a:solidFill>
                  <a:schemeClr val="accent5">
                    <a:lumMod val="75000"/>
                  </a:schemeClr>
                </a:solidFill>
                <a:ea typeface="MS PGothic" pitchFamily="34" charset="-128"/>
              </a:rPr>
              <a:t>2. Amin J, et al. </a:t>
            </a:r>
            <a:r>
              <a:rPr lang="fr-FR" altLang="en-US" sz="750" dirty="0" err="1">
                <a:solidFill>
                  <a:schemeClr val="accent5">
                    <a:lumMod val="75000"/>
                  </a:schemeClr>
                </a:solidFill>
                <a:ea typeface="MS PGothic" pitchFamily="34" charset="-128"/>
              </a:rPr>
              <a:t>PLoS</a:t>
            </a:r>
            <a:r>
              <a:rPr lang="fr-FR" altLang="en-US" sz="750" dirty="0">
                <a:solidFill>
                  <a:schemeClr val="accent5">
                    <a:lumMod val="75000"/>
                  </a:schemeClr>
                </a:solidFill>
                <a:ea typeface="MS PGothic" pitchFamily="34" charset="-128"/>
              </a:rPr>
              <a:t> One. 2015;10:e0118228.</a:t>
            </a:r>
            <a:br>
              <a:rPr lang="fr-FR" altLang="en-US" sz="750" dirty="0">
                <a:solidFill>
                  <a:schemeClr val="accent5">
                    <a:lumMod val="75000"/>
                  </a:schemeClr>
                </a:solidFill>
                <a:ea typeface="MS PGothic" pitchFamily="34" charset="-128"/>
              </a:rPr>
            </a:br>
            <a:r>
              <a:rPr lang="fr-FR" altLang="en-US" sz="750" dirty="0">
                <a:solidFill>
                  <a:schemeClr val="accent5">
                    <a:lumMod val="75000"/>
                  </a:schemeClr>
                </a:solidFill>
                <a:ea typeface="MS PGothic" pitchFamily="34" charset="-128"/>
              </a:rPr>
              <a:t>3. </a:t>
            </a:r>
            <a:r>
              <a:rPr lang="en-US" altLang="en-US" sz="750" dirty="0">
                <a:solidFill>
                  <a:schemeClr val="accent5">
                    <a:lumMod val="75000"/>
                  </a:schemeClr>
                </a:solidFill>
                <a:ea typeface="MS PGothic" pitchFamily="34" charset="-128"/>
              </a:rPr>
              <a:t>La Rosa AM, et al. CROI 2016. Abstract 30.,   Lancet </a:t>
            </a:r>
            <a:r>
              <a:rPr lang="en-US" altLang="en-US" sz="750" dirty="0" err="1">
                <a:solidFill>
                  <a:schemeClr val="accent5">
                    <a:lumMod val="75000"/>
                  </a:schemeClr>
                </a:solidFill>
                <a:ea typeface="MS PGothic" pitchFamily="34" charset="-128"/>
              </a:rPr>
              <a:t>hIV</a:t>
            </a:r>
            <a:r>
              <a:rPr lang="en-US" altLang="en-US" sz="750" dirty="0">
                <a:solidFill>
                  <a:schemeClr val="accent5">
                    <a:lumMod val="75000"/>
                  </a:schemeClr>
                </a:solidFill>
                <a:ea typeface="MS PGothic" pitchFamily="34" charset="-128"/>
              </a:rPr>
              <a:t> 2016;3(6):e247-e258	</a:t>
            </a:r>
            <a:r>
              <a:rPr lang="es-MX" altLang="en-US" sz="750" dirty="0">
                <a:solidFill>
                  <a:schemeClr val="accent5">
                    <a:lumMod val="75000"/>
                  </a:schemeClr>
                </a:solidFill>
                <a:ea typeface="MS PGothic" pitchFamily="34" charset="-128"/>
              </a:rPr>
              <a:t>4</a:t>
            </a:r>
            <a:r>
              <a:rPr lang="en-US" altLang="en-US" sz="750" dirty="0">
                <a:solidFill>
                  <a:schemeClr val="accent5">
                    <a:lumMod val="75000"/>
                  </a:schemeClr>
                </a:solidFill>
                <a:ea typeface="MS PGothic" pitchFamily="34" charset="-128"/>
              </a:rPr>
              <a:t>. </a:t>
            </a:r>
            <a:r>
              <a:rPr lang="en-US" altLang="en-US" sz="750" dirty="0" err="1">
                <a:solidFill>
                  <a:schemeClr val="accent5">
                    <a:lumMod val="75000"/>
                  </a:schemeClr>
                </a:solidFill>
                <a:ea typeface="MS PGothic" pitchFamily="34" charset="-128"/>
              </a:rPr>
              <a:t>Ciaffi</a:t>
            </a:r>
            <a:r>
              <a:rPr lang="en-US" altLang="en-US" sz="750" dirty="0">
                <a:solidFill>
                  <a:schemeClr val="accent5">
                    <a:lumMod val="75000"/>
                  </a:schemeClr>
                </a:solidFill>
                <a:ea typeface="MS PGothic" pitchFamily="34" charset="-128"/>
              </a:rPr>
              <a:t> L et al  AIDS 2015;29:1473-81;</a:t>
            </a:r>
          </a:p>
          <a:p>
            <a:pPr eaLnBrk="0" hangingPunct="0"/>
            <a:r>
              <a:rPr lang="es-MX" altLang="en-US" sz="750" dirty="0">
                <a:solidFill>
                  <a:schemeClr val="accent5">
                    <a:lumMod val="75000"/>
                  </a:schemeClr>
                </a:solidFill>
                <a:ea typeface="MS PGothic" pitchFamily="34" charset="-128"/>
              </a:rPr>
              <a:t>5</a:t>
            </a:r>
            <a:r>
              <a:rPr lang="en-US" altLang="en-US" sz="750" dirty="0">
                <a:solidFill>
                  <a:schemeClr val="accent5">
                    <a:lumMod val="75000"/>
                  </a:schemeClr>
                </a:solidFill>
                <a:ea typeface="MS PGothic" pitchFamily="34" charset="-128"/>
              </a:rPr>
              <a:t>. </a:t>
            </a:r>
            <a:r>
              <a:rPr lang="en-US" altLang="en-US" sz="750" dirty="0" err="1">
                <a:solidFill>
                  <a:schemeClr val="accent5">
                    <a:lumMod val="75000"/>
                  </a:schemeClr>
                </a:solidFill>
                <a:ea typeface="MS PGothic" pitchFamily="34" charset="-128"/>
              </a:rPr>
              <a:t>Aboud</a:t>
            </a:r>
            <a:r>
              <a:rPr lang="en-US" altLang="en-US" sz="750" dirty="0">
                <a:solidFill>
                  <a:schemeClr val="accent5">
                    <a:lumMod val="75000"/>
                  </a:schemeClr>
                </a:solidFill>
                <a:ea typeface="MS PGothic" pitchFamily="34" charset="-128"/>
              </a:rPr>
              <a:t> M et al  CROI 2018, Abstract 508</a:t>
            </a:r>
          </a:p>
        </p:txBody>
      </p:sp>
    </p:spTree>
    <p:extLst>
      <p:ext uri="{BB962C8B-B14F-4D97-AF65-F5344CB8AC3E}">
        <p14:creationId xmlns:p14="http://schemas.microsoft.com/office/powerpoint/2010/main" val="143764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628650" y="152777"/>
            <a:ext cx="7886700" cy="994173"/>
          </a:xfrm>
          <a:prstGeom prst="rect">
            <a:avLst/>
          </a:prstGeom>
        </p:spPr>
        <p:txBody>
          <a:bodyPr/>
          <a:lstStyle>
            <a:lvl1pPr>
              <a:defRPr sz="2700" b="0">
                <a:latin typeface="Gill Sans SemiBold"/>
                <a:ea typeface="Gill Sans SemiBold"/>
                <a:cs typeface="Gill Sans SemiBold"/>
                <a:sym typeface="Gill Sans SemiBold"/>
              </a:defRPr>
            </a:lvl1pPr>
          </a:lstStyle>
          <a:p>
            <a:r>
              <a:rPr dirty="0"/>
              <a:t>EARNEST: </a:t>
            </a:r>
            <a:r>
              <a:rPr lang="es-MX" dirty="0"/>
              <a:t>b</a:t>
            </a:r>
            <a:r>
              <a:rPr dirty="0"/>
              <a:t>PI + RAL Comparable to </a:t>
            </a:r>
            <a:r>
              <a:rPr lang="es-MX" dirty="0"/>
              <a:t>b</a:t>
            </a:r>
            <a:r>
              <a:rPr dirty="0"/>
              <a:t>PI + NRTIs</a:t>
            </a:r>
            <a:r>
              <a:rPr lang="es-MX" dirty="0"/>
              <a:t> and </a:t>
            </a:r>
            <a:r>
              <a:rPr lang="en-029" dirty="0"/>
              <a:t>better</a:t>
            </a:r>
            <a:r>
              <a:rPr lang="es-MX" dirty="0"/>
              <a:t> </a:t>
            </a:r>
            <a:r>
              <a:rPr lang="en-US" dirty="0"/>
              <a:t>than</a:t>
            </a:r>
            <a:r>
              <a:rPr lang="es-MX" dirty="0"/>
              <a:t> PI </a:t>
            </a:r>
            <a:r>
              <a:rPr lang="en-US" dirty="0"/>
              <a:t>monotherapy</a:t>
            </a:r>
          </a:p>
        </p:txBody>
      </p:sp>
      <p:sp>
        <p:nvSpPr>
          <p:cNvPr id="173" name="Text Box 11"/>
          <p:cNvSpPr txBox="1"/>
          <p:nvPr/>
        </p:nvSpPr>
        <p:spPr>
          <a:xfrm>
            <a:off x="165990" y="5364540"/>
            <a:ext cx="3998891" cy="93871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p>
            <a:pPr>
              <a:spcBef>
                <a:spcPts val="300"/>
              </a:spcBef>
              <a:defRPr sz="1000">
                <a:solidFill>
                  <a:srgbClr val="5C5C5C"/>
                </a:solidFill>
                <a:latin typeface="Arial"/>
                <a:ea typeface="Arial"/>
                <a:cs typeface="Arial"/>
                <a:sym typeface="Arial"/>
              </a:defRPr>
            </a:pPr>
            <a:r>
              <a:rPr dirty="0">
                <a:solidFill>
                  <a:schemeClr val="accent5">
                    <a:lumMod val="75000"/>
                  </a:schemeClr>
                </a:solidFill>
              </a:rPr>
              <a:t>1. Paton NI, et al. N </a:t>
            </a:r>
            <a:r>
              <a:rPr dirty="0" err="1">
                <a:solidFill>
                  <a:schemeClr val="accent5">
                    <a:lumMod val="75000"/>
                  </a:schemeClr>
                </a:solidFill>
              </a:rPr>
              <a:t>Engl</a:t>
            </a:r>
            <a:r>
              <a:rPr dirty="0">
                <a:solidFill>
                  <a:schemeClr val="accent5">
                    <a:lumMod val="75000"/>
                  </a:schemeClr>
                </a:solidFill>
              </a:rPr>
              <a:t> J Med. 2014;371:234-247.</a:t>
            </a:r>
            <a:br>
              <a:rPr dirty="0">
                <a:solidFill>
                  <a:schemeClr val="accent5">
                    <a:lumMod val="75000"/>
                  </a:schemeClr>
                </a:solidFill>
              </a:rPr>
            </a:br>
            <a:r>
              <a:rPr dirty="0">
                <a:solidFill>
                  <a:schemeClr val="accent5">
                    <a:lumMod val="75000"/>
                  </a:schemeClr>
                </a:solidFill>
              </a:rPr>
              <a:t>2. Paton, NI, et al. ACHA 2015.</a:t>
            </a:r>
            <a:endParaRPr sz="2800" dirty="0">
              <a:solidFill>
                <a:schemeClr val="accent5">
                  <a:lumMod val="75000"/>
                </a:schemeClr>
              </a:solidFill>
            </a:endParaRPr>
          </a:p>
          <a:p>
            <a:pPr>
              <a:spcBef>
                <a:spcPts val="300"/>
              </a:spcBef>
              <a:defRPr sz="1000">
                <a:solidFill>
                  <a:srgbClr val="5C5C5C"/>
                </a:solidFill>
                <a:latin typeface="Arial"/>
                <a:ea typeface="Arial"/>
                <a:cs typeface="Arial"/>
                <a:sym typeface="Arial"/>
              </a:defRPr>
            </a:pPr>
            <a:r>
              <a:rPr dirty="0">
                <a:solidFill>
                  <a:schemeClr val="accent5">
                    <a:lumMod val="75000"/>
                  </a:schemeClr>
                </a:solidFill>
              </a:rPr>
              <a:t>3. Amin J, et al. </a:t>
            </a:r>
            <a:r>
              <a:rPr dirty="0" err="1">
                <a:solidFill>
                  <a:schemeClr val="accent5">
                    <a:lumMod val="75000"/>
                  </a:schemeClr>
                </a:solidFill>
              </a:rPr>
              <a:t>PLoS</a:t>
            </a:r>
            <a:r>
              <a:rPr dirty="0">
                <a:solidFill>
                  <a:schemeClr val="accent5">
                    <a:lumMod val="75000"/>
                  </a:schemeClr>
                </a:solidFill>
              </a:rPr>
              <a:t> One. 2015;10:e0118228.</a:t>
            </a:r>
            <a:br>
              <a:rPr dirty="0">
                <a:solidFill>
                  <a:schemeClr val="accent5">
                    <a:lumMod val="75000"/>
                  </a:schemeClr>
                </a:solidFill>
              </a:rPr>
            </a:br>
            <a:r>
              <a:rPr dirty="0">
                <a:solidFill>
                  <a:schemeClr val="accent5">
                    <a:lumMod val="75000"/>
                  </a:schemeClr>
                </a:solidFill>
              </a:rPr>
              <a:t>4. La Rosa AM, et al. CROI 2016. Abstract 30.</a:t>
            </a:r>
            <a:endParaRPr sz="2800" dirty="0">
              <a:solidFill>
                <a:schemeClr val="accent5">
                  <a:lumMod val="75000"/>
                </a:schemeClr>
              </a:solidFill>
            </a:endParaRPr>
          </a:p>
          <a:p>
            <a:pPr>
              <a:spcBef>
                <a:spcPts val="300"/>
              </a:spcBef>
              <a:defRPr sz="1000">
                <a:solidFill>
                  <a:srgbClr val="5C5C5C"/>
                </a:solidFill>
                <a:latin typeface="Arial"/>
                <a:ea typeface="Arial"/>
                <a:cs typeface="Arial"/>
                <a:sym typeface="Arial"/>
              </a:defRPr>
            </a:pPr>
            <a:r>
              <a:rPr dirty="0">
                <a:solidFill>
                  <a:schemeClr val="accent5">
                    <a:lumMod val="75000"/>
                  </a:schemeClr>
                </a:solidFill>
              </a:rPr>
              <a:t>5. La Rosa AM, et al. Lancet HIV. 2016;3:e247-e258  </a:t>
            </a:r>
          </a:p>
        </p:txBody>
      </p:sp>
      <p:grpSp>
        <p:nvGrpSpPr>
          <p:cNvPr id="207" name="Grupo"/>
          <p:cNvGrpSpPr/>
          <p:nvPr/>
        </p:nvGrpSpPr>
        <p:grpSpPr>
          <a:xfrm>
            <a:off x="307455" y="1581853"/>
            <a:ext cx="5181704" cy="3410888"/>
            <a:chOff x="0" y="0"/>
            <a:chExt cx="5181703" cy="3410887"/>
          </a:xfrm>
        </p:grpSpPr>
        <p:grpSp>
          <p:nvGrpSpPr>
            <p:cNvPr id="179" name="Group 1"/>
            <p:cNvGrpSpPr/>
            <p:nvPr/>
          </p:nvGrpSpPr>
          <p:grpSpPr>
            <a:xfrm>
              <a:off x="3349773" y="0"/>
              <a:ext cx="1831931" cy="1158240"/>
              <a:chOff x="0" y="0"/>
              <a:chExt cx="1831929" cy="1158239"/>
            </a:xfrm>
          </p:grpSpPr>
          <p:sp>
            <p:nvSpPr>
              <p:cNvPr id="175" name="TextBox 93"/>
              <p:cNvSpPr txBox="1"/>
              <p:nvPr/>
            </p:nvSpPr>
            <p:spPr>
              <a:xfrm>
                <a:off x="102395" y="0"/>
                <a:ext cx="1729535" cy="11582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defRPr sz="1200">
                    <a:solidFill>
                      <a:srgbClr val="5C5C5C"/>
                    </a:solidFill>
                    <a:latin typeface="Gill Sans"/>
                    <a:ea typeface="Gill Sans"/>
                    <a:cs typeface="Gill Sans"/>
                    <a:sym typeface="Gill Sans"/>
                  </a:defRPr>
                </a:pPr>
                <a:r>
                  <a:rPr dirty="0"/>
                  <a:t>LPV/RTV + RAL </a:t>
                </a:r>
                <a:br>
                  <a:rPr dirty="0"/>
                </a:br>
                <a:r>
                  <a:rPr dirty="0"/>
                  <a:t>(n = 433)</a:t>
                </a:r>
                <a:endParaRPr sz="2800" dirty="0"/>
              </a:p>
              <a:p>
                <a:pPr>
                  <a:defRPr sz="1200">
                    <a:solidFill>
                      <a:srgbClr val="5C5C5C"/>
                    </a:solidFill>
                    <a:latin typeface="Gill Sans"/>
                    <a:ea typeface="Gill Sans"/>
                    <a:cs typeface="Gill Sans"/>
                    <a:sym typeface="Gill Sans"/>
                  </a:defRPr>
                </a:pPr>
                <a:r>
                  <a:rPr dirty="0"/>
                  <a:t>LPV/RTV + 2/3 NRTIs </a:t>
                </a:r>
                <a:br>
                  <a:rPr dirty="0"/>
                </a:br>
                <a:r>
                  <a:rPr dirty="0"/>
                  <a:t>(n = 426)</a:t>
                </a:r>
                <a:endParaRPr sz="2800" dirty="0"/>
              </a:p>
              <a:p>
                <a:pPr>
                  <a:defRPr sz="1200">
                    <a:solidFill>
                      <a:srgbClr val="5C5C5C"/>
                    </a:solidFill>
                    <a:latin typeface="Gill Sans"/>
                    <a:ea typeface="Gill Sans"/>
                    <a:cs typeface="Gill Sans"/>
                    <a:sym typeface="Gill Sans"/>
                  </a:defRPr>
                </a:pPr>
                <a:r>
                  <a:rPr dirty="0"/>
                  <a:t>LPV/RTV monotherapy </a:t>
                </a:r>
                <a:br>
                  <a:rPr dirty="0"/>
                </a:br>
                <a:r>
                  <a:rPr dirty="0"/>
                  <a:t>(n = 418)</a:t>
                </a:r>
              </a:p>
            </p:txBody>
          </p:sp>
          <p:sp>
            <p:nvSpPr>
              <p:cNvPr id="176" name="Rectangle 94"/>
              <p:cNvSpPr/>
              <p:nvPr/>
            </p:nvSpPr>
            <p:spPr>
              <a:xfrm>
                <a:off x="0" y="438308"/>
                <a:ext cx="102393" cy="103585"/>
              </a:xfrm>
              <a:prstGeom prst="rect">
                <a:avLst/>
              </a:prstGeom>
              <a:solidFill>
                <a:schemeClr val="accent3"/>
              </a:solidFill>
              <a:ln w="12700" cap="flat">
                <a:noFill/>
                <a:miter lim="400000"/>
              </a:ln>
              <a:effectLst/>
            </p:spPr>
            <p:txBody>
              <a:bodyPr wrap="square" lIns="45719" tIns="45719" rIns="45719" bIns="45719" numCol="1" anchor="t">
                <a:noAutofit/>
              </a:bodyPr>
              <a:lstStyle/>
              <a:p>
                <a:pPr>
                  <a:lnSpc>
                    <a:spcPct val="90000"/>
                  </a:lnSpc>
                  <a:spcBef>
                    <a:spcPts val="700"/>
                  </a:spcBef>
                  <a:defRPr sz="1300">
                    <a:latin typeface="Arial"/>
                    <a:ea typeface="Arial"/>
                    <a:cs typeface="Arial"/>
                    <a:sym typeface="Arial"/>
                  </a:defRPr>
                </a:pPr>
                <a:endParaRPr/>
              </a:p>
            </p:txBody>
          </p:sp>
          <p:sp>
            <p:nvSpPr>
              <p:cNvPr id="177" name="Rectangle 95"/>
              <p:cNvSpPr/>
              <p:nvPr/>
            </p:nvSpPr>
            <p:spPr>
              <a:xfrm>
                <a:off x="0" y="99063"/>
                <a:ext cx="102394" cy="102394"/>
              </a:xfrm>
              <a:prstGeom prst="rect">
                <a:avLst/>
              </a:prstGeom>
              <a:solidFill>
                <a:schemeClr val="accent2"/>
              </a:solidFill>
              <a:ln w="12700" cap="flat">
                <a:noFill/>
                <a:miter lim="400000"/>
              </a:ln>
              <a:effectLst/>
            </p:spPr>
            <p:txBody>
              <a:bodyPr wrap="square" lIns="45719" tIns="45719" rIns="45719" bIns="45719" numCol="1" anchor="t">
                <a:noAutofit/>
              </a:bodyPr>
              <a:lstStyle/>
              <a:p>
                <a:pPr>
                  <a:lnSpc>
                    <a:spcPct val="90000"/>
                  </a:lnSpc>
                  <a:spcBef>
                    <a:spcPts val="1100"/>
                  </a:spcBef>
                  <a:defRPr sz="1300">
                    <a:latin typeface="Arial"/>
                    <a:ea typeface="Arial"/>
                    <a:cs typeface="Arial"/>
                    <a:sym typeface="Arial"/>
                  </a:defRPr>
                </a:pPr>
                <a:endParaRPr/>
              </a:p>
            </p:txBody>
          </p:sp>
          <p:sp>
            <p:nvSpPr>
              <p:cNvPr id="178" name="Rectangle 96"/>
              <p:cNvSpPr/>
              <p:nvPr/>
            </p:nvSpPr>
            <p:spPr>
              <a:xfrm>
                <a:off x="3298" y="812609"/>
                <a:ext cx="102394" cy="103585"/>
              </a:xfrm>
              <a:prstGeom prst="rect">
                <a:avLst/>
              </a:prstGeom>
              <a:solidFill>
                <a:schemeClr val="accent1"/>
              </a:solidFill>
              <a:ln w="12700" cap="flat">
                <a:noFill/>
                <a:miter lim="400000"/>
              </a:ln>
              <a:effectLst/>
            </p:spPr>
            <p:txBody>
              <a:bodyPr wrap="square" lIns="45719" tIns="45719" rIns="45719" bIns="45719" numCol="1" anchor="t">
                <a:noAutofit/>
              </a:bodyPr>
              <a:lstStyle/>
              <a:p>
                <a:pPr>
                  <a:lnSpc>
                    <a:spcPct val="90000"/>
                  </a:lnSpc>
                  <a:spcBef>
                    <a:spcPts val="1100"/>
                  </a:spcBef>
                  <a:defRPr sz="1300">
                    <a:latin typeface="Arial"/>
                    <a:ea typeface="Arial"/>
                    <a:cs typeface="Arial"/>
                    <a:sym typeface="Arial"/>
                  </a:defRPr>
                </a:pPr>
                <a:endParaRPr/>
              </a:p>
            </p:txBody>
          </p:sp>
        </p:grpSp>
        <p:grpSp>
          <p:nvGrpSpPr>
            <p:cNvPr id="206" name="Grupo"/>
            <p:cNvGrpSpPr/>
            <p:nvPr/>
          </p:nvGrpSpPr>
          <p:grpSpPr>
            <a:xfrm>
              <a:off x="-1" y="395672"/>
              <a:ext cx="3438538" cy="3015216"/>
              <a:chOff x="0" y="0"/>
              <a:chExt cx="3438536" cy="3015214"/>
            </a:xfrm>
          </p:grpSpPr>
          <p:grpSp>
            <p:nvGrpSpPr>
              <p:cNvPr id="186" name="Group 83"/>
              <p:cNvGrpSpPr/>
              <p:nvPr/>
            </p:nvGrpSpPr>
            <p:grpSpPr>
              <a:xfrm>
                <a:off x="109492" y="-1"/>
                <a:ext cx="517203" cy="2597722"/>
                <a:chOff x="0" y="0"/>
                <a:chExt cx="517202" cy="2597720"/>
              </a:xfrm>
            </p:grpSpPr>
            <p:sp>
              <p:nvSpPr>
                <p:cNvPr id="180" name="TextBox 84"/>
                <p:cNvSpPr txBox="1"/>
                <p:nvPr/>
              </p:nvSpPr>
              <p:spPr>
                <a:xfrm>
                  <a:off x="0" y="0"/>
                  <a:ext cx="517203" cy="301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100</a:t>
                  </a:r>
                </a:p>
              </p:txBody>
            </p:sp>
            <p:sp>
              <p:nvSpPr>
                <p:cNvPr id="181" name="TextBox 85"/>
                <p:cNvSpPr txBox="1"/>
                <p:nvPr/>
              </p:nvSpPr>
              <p:spPr>
                <a:xfrm>
                  <a:off x="101153" y="463477"/>
                  <a:ext cx="416049" cy="30110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80</a:t>
                  </a:r>
                </a:p>
              </p:txBody>
            </p:sp>
            <p:sp>
              <p:nvSpPr>
                <p:cNvPr id="182" name="TextBox 86"/>
                <p:cNvSpPr txBox="1"/>
                <p:nvPr/>
              </p:nvSpPr>
              <p:spPr>
                <a:xfrm>
                  <a:off x="101153" y="920789"/>
                  <a:ext cx="416049" cy="301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60</a:t>
                  </a:r>
                </a:p>
              </p:txBody>
            </p:sp>
            <p:sp>
              <p:nvSpPr>
                <p:cNvPr id="183" name="TextBox 87"/>
                <p:cNvSpPr txBox="1"/>
                <p:nvPr/>
              </p:nvSpPr>
              <p:spPr>
                <a:xfrm>
                  <a:off x="101153" y="1384267"/>
                  <a:ext cx="416049" cy="301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40</a:t>
                  </a:r>
                </a:p>
              </p:txBody>
            </p:sp>
            <p:sp>
              <p:nvSpPr>
                <p:cNvPr id="184" name="TextBox 88"/>
                <p:cNvSpPr txBox="1"/>
                <p:nvPr/>
              </p:nvSpPr>
              <p:spPr>
                <a:xfrm>
                  <a:off x="101153" y="1833135"/>
                  <a:ext cx="416049" cy="30110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20</a:t>
                  </a:r>
                </a:p>
              </p:txBody>
            </p:sp>
            <p:sp>
              <p:nvSpPr>
                <p:cNvPr id="185" name="TextBox 89"/>
                <p:cNvSpPr txBox="1"/>
                <p:nvPr/>
              </p:nvSpPr>
              <p:spPr>
                <a:xfrm>
                  <a:off x="101153" y="2296613"/>
                  <a:ext cx="416049" cy="301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r">
                    <a:defRPr sz="1500">
                      <a:solidFill>
                        <a:srgbClr val="5C5C5C"/>
                      </a:solidFill>
                      <a:latin typeface="Arial"/>
                      <a:ea typeface="Arial"/>
                      <a:cs typeface="Arial"/>
                      <a:sym typeface="Arial"/>
                    </a:defRPr>
                  </a:lvl1pPr>
                </a:lstStyle>
                <a:p>
                  <a:r>
                    <a:t>0</a:t>
                  </a:r>
                </a:p>
              </p:txBody>
            </p:sp>
          </p:grpSp>
          <p:sp>
            <p:nvSpPr>
              <p:cNvPr id="187" name="TextBox 4"/>
              <p:cNvSpPr txBox="1"/>
              <p:nvPr/>
            </p:nvSpPr>
            <p:spPr>
              <a:xfrm rot="16200000">
                <a:off x="-1022480" y="1122046"/>
                <a:ext cx="2352300" cy="3073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500">
                    <a:solidFill>
                      <a:srgbClr val="5C5C5C"/>
                    </a:solidFill>
                    <a:latin typeface="Gill Sans"/>
                    <a:ea typeface="Gill Sans"/>
                    <a:cs typeface="Gill Sans"/>
                    <a:sym typeface="Gill Sans"/>
                  </a:defRPr>
                </a:lvl1pPr>
              </a:lstStyle>
              <a:p>
                <a:r>
                  <a:t>Pts (%)</a:t>
                </a:r>
              </a:p>
            </p:txBody>
          </p:sp>
          <p:sp>
            <p:nvSpPr>
              <p:cNvPr id="188" name="TextBox 92"/>
              <p:cNvSpPr txBox="1"/>
              <p:nvPr/>
            </p:nvSpPr>
            <p:spPr>
              <a:xfrm>
                <a:off x="640742" y="2498207"/>
                <a:ext cx="2797795" cy="5170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1500">
                    <a:solidFill>
                      <a:srgbClr val="5C5C5C"/>
                    </a:solidFill>
                    <a:latin typeface="Arial"/>
                    <a:ea typeface="Arial"/>
                    <a:cs typeface="Arial"/>
                    <a:sym typeface="Arial"/>
                  </a:defRPr>
                </a:pPr>
                <a:r>
                  <a:t>HIV-1 RNA &lt; 50 copies/mL,</a:t>
                </a:r>
                <a:br/>
                <a:r>
                  <a:t>Wk 96</a:t>
                </a:r>
                <a:r>
                  <a:rPr baseline="30000"/>
                  <a:t>[1]</a:t>
                </a:r>
              </a:p>
            </p:txBody>
          </p:sp>
          <p:sp>
            <p:nvSpPr>
              <p:cNvPr id="189" name="Rectangle 80"/>
              <p:cNvSpPr/>
              <p:nvPr/>
            </p:nvSpPr>
            <p:spPr>
              <a:xfrm>
                <a:off x="1092754" y="778567"/>
                <a:ext cx="593527" cy="1665003"/>
              </a:xfrm>
              <a:prstGeom prst="rect">
                <a:avLst/>
              </a:prstGeom>
              <a:solidFill>
                <a:schemeClr val="accent2"/>
              </a:solidFill>
              <a:ln w="12700" cap="flat">
                <a:noFill/>
                <a:miter lim="400000"/>
              </a:ln>
              <a:effectLst/>
            </p:spPr>
            <p:txBody>
              <a:bodyPr wrap="square" lIns="45719" tIns="45719" rIns="45719" bIns="45719" numCol="1" anchor="t">
                <a:noAutofit/>
              </a:bodyPr>
              <a:lstStyle/>
              <a:p>
                <a:pPr>
                  <a:lnSpc>
                    <a:spcPct val="90000"/>
                  </a:lnSpc>
                  <a:spcBef>
                    <a:spcPts val="1100"/>
                  </a:spcBef>
                  <a:defRPr sz="1500">
                    <a:latin typeface="Arial"/>
                    <a:ea typeface="Arial"/>
                    <a:cs typeface="Arial"/>
                    <a:sym typeface="Arial"/>
                  </a:defRPr>
                </a:pPr>
                <a:endParaRPr/>
              </a:p>
            </p:txBody>
          </p:sp>
          <p:sp>
            <p:nvSpPr>
              <p:cNvPr id="190" name="Rectangle 81"/>
              <p:cNvSpPr/>
              <p:nvPr/>
            </p:nvSpPr>
            <p:spPr>
              <a:xfrm>
                <a:off x="1686280" y="767503"/>
                <a:ext cx="596341" cy="1676066"/>
              </a:xfrm>
              <a:prstGeom prst="rect">
                <a:avLst/>
              </a:prstGeom>
              <a:solidFill>
                <a:schemeClr val="accent3"/>
              </a:solidFill>
              <a:ln w="12700" cap="flat">
                <a:noFill/>
                <a:miter lim="400000"/>
              </a:ln>
              <a:effectLst/>
            </p:spPr>
            <p:txBody>
              <a:bodyPr wrap="square" lIns="45719" tIns="45719" rIns="45719" bIns="45719" numCol="1" anchor="t">
                <a:noAutofit/>
              </a:bodyPr>
              <a:lstStyle/>
              <a:p>
                <a:pPr>
                  <a:lnSpc>
                    <a:spcPct val="90000"/>
                  </a:lnSpc>
                  <a:spcBef>
                    <a:spcPts val="700"/>
                  </a:spcBef>
                  <a:defRPr sz="1500">
                    <a:latin typeface="Arial"/>
                    <a:ea typeface="Arial"/>
                    <a:cs typeface="Arial"/>
                    <a:sym typeface="Arial"/>
                  </a:defRPr>
                </a:pPr>
                <a:endParaRPr/>
              </a:p>
            </p:txBody>
          </p:sp>
          <p:sp>
            <p:nvSpPr>
              <p:cNvPr id="191" name="Rectangle 82"/>
              <p:cNvSpPr/>
              <p:nvPr/>
            </p:nvSpPr>
            <p:spPr>
              <a:xfrm>
                <a:off x="2282622" y="1436822"/>
                <a:ext cx="596341" cy="1006747"/>
              </a:xfrm>
              <a:prstGeom prst="rect">
                <a:avLst/>
              </a:prstGeom>
              <a:solidFill>
                <a:schemeClr val="accent1"/>
              </a:solidFill>
              <a:ln w="12700" cap="flat">
                <a:noFill/>
                <a:miter lim="400000"/>
              </a:ln>
              <a:effectLst/>
            </p:spPr>
            <p:txBody>
              <a:bodyPr wrap="square" lIns="45719" tIns="45719" rIns="45719" bIns="45719" numCol="1" anchor="t">
                <a:noAutofit/>
              </a:bodyPr>
              <a:lstStyle/>
              <a:p>
                <a:pPr>
                  <a:lnSpc>
                    <a:spcPct val="90000"/>
                  </a:lnSpc>
                  <a:spcBef>
                    <a:spcPts val="1100"/>
                  </a:spcBef>
                  <a:defRPr sz="1500">
                    <a:latin typeface="Arial"/>
                    <a:ea typeface="Arial"/>
                    <a:cs typeface="Arial"/>
                    <a:sym typeface="Arial"/>
                  </a:defRPr>
                </a:pPr>
                <a:endParaRPr/>
              </a:p>
            </p:txBody>
          </p:sp>
          <p:sp>
            <p:nvSpPr>
              <p:cNvPr id="192" name="Freeform 65"/>
              <p:cNvSpPr/>
              <p:nvPr/>
            </p:nvSpPr>
            <p:spPr>
              <a:xfrm>
                <a:off x="639262" y="136904"/>
                <a:ext cx="2662768" cy="2306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28575" cap="flat">
                <a:solidFill>
                  <a:srgbClr val="5C5C5C"/>
                </a:solidFill>
                <a:prstDash val="solid"/>
                <a:miter lim="800000"/>
              </a:ln>
              <a:effectLst/>
            </p:spPr>
            <p:txBody>
              <a:bodyPr wrap="square" lIns="45719" tIns="45719" rIns="45719" bIns="45719" numCol="1" anchor="ctr">
                <a:noAutofit/>
              </a:bodyPr>
              <a:lstStyle/>
              <a:p>
                <a:pPr>
                  <a:defRPr sz="1500"/>
                </a:pPr>
                <a:endParaRPr/>
              </a:p>
            </p:txBody>
          </p:sp>
          <p:grpSp>
            <p:nvGrpSpPr>
              <p:cNvPr id="199" name="Group 66"/>
              <p:cNvGrpSpPr/>
              <p:nvPr/>
            </p:nvGrpSpPr>
            <p:grpSpPr>
              <a:xfrm>
                <a:off x="581058" y="146815"/>
                <a:ext cx="51162" cy="2296755"/>
                <a:chOff x="0" y="0"/>
                <a:chExt cx="51161" cy="2296753"/>
              </a:xfrm>
            </p:grpSpPr>
            <p:sp>
              <p:nvSpPr>
                <p:cNvPr id="193" name="Straight Connector 71"/>
                <p:cNvSpPr/>
                <p:nvPr/>
              </p:nvSpPr>
              <p:spPr>
                <a:xfrm>
                  <a:off x="-1" y="456824"/>
                  <a:ext cx="51163" cy="1"/>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sp>
              <p:nvSpPr>
                <p:cNvPr id="194" name="Straight Connector 72"/>
                <p:cNvSpPr/>
                <p:nvPr/>
              </p:nvSpPr>
              <p:spPr>
                <a:xfrm>
                  <a:off x="-1" y="-1"/>
                  <a:ext cx="51163" cy="1"/>
                </a:xfrm>
                <a:prstGeom prst="line">
                  <a:avLst/>
                </a:prstGeom>
                <a:noFill/>
                <a:ln w="28575" cap="flat">
                  <a:solidFill>
                    <a:srgbClr val="000000"/>
                  </a:solidFill>
                  <a:prstDash val="solid"/>
                  <a:round/>
                </a:ln>
                <a:effectLst/>
              </p:spPr>
              <p:txBody>
                <a:bodyPr wrap="square" lIns="45719" tIns="45719" rIns="45719" bIns="45719" numCol="1" anchor="t">
                  <a:noAutofit/>
                </a:bodyPr>
                <a:lstStyle/>
                <a:p>
                  <a:endParaRPr/>
                </a:p>
              </p:txBody>
            </p:sp>
            <p:sp>
              <p:nvSpPr>
                <p:cNvPr id="195" name="Straight Connector 73"/>
                <p:cNvSpPr/>
                <p:nvPr/>
              </p:nvSpPr>
              <p:spPr>
                <a:xfrm>
                  <a:off x="-1" y="919764"/>
                  <a:ext cx="51163" cy="1"/>
                </a:xfrm>
                <a:prstGeom prst="line">
                  <a:avLst/>
                </a:prstGeom>
                <a:noFill/>
                <a:ln w="28575" cap="flat">
                  <a:solidFill>
                    <a:srgbClr val="000000"/>
                  </a:solidFill>
                  <a:prstDash val="solid"/>
                  <a:round/>
                </a:ln>
                <a:effectLst/>
              </p:spPr>
              <p:txBody>
                <a:bodyPr wrap="square" lIns="45719" tIns="45719" rIns="45719" bIns="45719" numCol="1" anchor="t">
                  <a:noAutofit/>
                </a:bodyPr>
                <a:lstStyle/>
                <a:p>
                  <a:endParaRPr/>
                </a:p>
              </p:txBody>
            </p:sp>
            <p:sp>
              <p:nvSpPr>
                <p:cNvPr id="196" name="Straight Connector 74"/>
                <p:cNvSpPr/>
                <p:nvPr/>
              </p:nvSpPr>
              <p:spPr>
                <a:xfrm>
                  <a:off x="-1" y="1375238"/>
                  <a:ext cx="51163" cy="1"/>
                </a:xfrm>
                <a:prstGeom prst="line">
                  <a:avLst/>
                </a:prstGeom>
                <a:noFill/>
                <a:ln w="28575" cap="flat">
                  <a:solidFill>
                    <a:srgbClr val="000000"/>
                  </a:solidFill>
                  <a:prstDash val="solid"/>
                  <a:round/>
                </a:ln>
                <a:effectLst/>
              </p:spPr>
              <p:txBody>
                <a:bodyPr wrap="square" lIns="45719" tIns="45719" rIns="45719" bIns="45719" numCol="1" anchor="t">
                  <a:noAutofit/>
                </a:bodyPr>
                <a:lstStyle/>
                <a:p>
                  <a:endParaRPr/>
                </a:p>
              </p:txBody>
            </p:sp>
            <p:sp>
              <p:nvSpPr>
                <p:cNvPr id="197" name="Straight Connector 75"/>
                <p:cNvSpPr/>
                <p:nvPr/>
              </p:nvSpPr>
              <p:spPr>
                <a:xfrm>
                  <a:off x="-1" y="1835723"/>
                  <a:ext cx="51163" cy="1"/>
                </a:xfrm>
                <a:prstGeom prst="line">
                  <a:avLst/>
                </a:prstGeom>
                <a:noFill/>
                <a:ln w="28575" cap="flat">
                  <a:solidFill>
                    <a:srgbClr val="000000"/>
                  </a:solidFill>
                  <a:prstDash val="solid"/>
                  <a:round/>
                </a:ln>
                <a:effectLst/>
              </p:spPr>
              <p:txBody>
                <a:bodyPr wrap="square" lIns="45719" tIns="45719" rIns="45719" bIns="45719" numCol="1" anchor="t">
                  <a:noAutofit/>
                </a:bodyPr>
                <a:lstStyle/>
                <a:p>
                  <a:endParaRPr/>
                </a:p>
              </p:txBody>
            </p:sp>
            <p:sp>
              <p:nvSpPr>
                <p:cNvPr id="198" name="Straight Connector 76"/>
                <p:cNvSpPr/>
                <p:nvPr/>
              </p:nvSpPr>
              <p:spPr>
                <a:xfrm>
                  <a:off x="-1" y="2296753"/>
                  <a:ext cx="51163" cy="1"/>
                </a:xfrm>
                <a:prstGeom prst="line">
                  <a:avLst/>
                </a:prstGeom>
                <a:noFill/>
                <a:ln w="28575" cap="flat">
                  <a:solidFill>
                    <a:srgbClr val="000000"/>
                  </a:solidFill>
                  <a:prstDash val="solid"/>
                  <a:round/>
                </a:ln>
                <a:effectLst/>
              </p:spPr>
              <p:txBody>
                <a:bodyPr wrap="square" lIns="45719" tIns="45719" rIns="45719" bIns="45719" numCol="1" anchor="t">
                  <a:noAutofit/>
                </a:bodyPr>
                <a:lstStyle/>
                <a:p>
                  <a:endParaRPr/>
                </a:p>
              </p:txBody>
            </p:sp>
          </p:grpSp>
          <p:sp>
            <p:nvSpPr>
              <p:cNvPr id="200" name="Straight Connector 68"/>
              <p:cNvSpPr/>
              <p:nvPr/>
            </p:nvSpPr>
            <p:spPr>
              <a:xfrm flipH="1">
                <a:off x="641085" y="2445574"/>
                <a:ext cx="3" cy="58083"/>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sp>
            <p:nvSpPr>
              <p:cNvPr id="201" name="Text Box 17"/>
              <p:cNvSpPr txBox="1"/>
              <p:nvPr/>
            </p:nvSpPr>
            <p:spPr>
              <a:xfrm>
                <a:off x="1837215" y="503371"/>
                <a:ext cx="294479" cy="2795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4941" tIns="34941" rIns="34941" bIns="34941" numCol="1" anchor="t">
                <a:spAutoFit/>
              </a:bodyPr>
              <a:lstStyle>
                <a:lvl1pPr algn="ctr">
                  <a:defRPr sz="1500">
                    <a:solidFill>
                      <a:srgbClr val="5C5C5C"/>
                    </a:solidFill>
                    <a:latin typeface="Arial"/>
                    <a:ea typeface="Arial"/>
                    <a:cs typeface="Arial"/>
                    <a:sym typeface="Arial"/>
                  </a:defRPr>
                </a:lvl1pPr>
              </a:lstStyle>
              <a:p>
                <a:r>
                  <a:t>74</a:t>
                </a:r>
              </a:p>
            </p:txBody>
          </p:sp>
          <p:sp>
            <p:nvSpPr>
              <p:cNvPr id="202" name="Text Box 17"/>
              <p:cNvSpPr txBox="1"/>
              <p:nvPr/>
            </p:nvSpPr>
            <p:spPr>
              <a:xfrm>
                <a:off x="1254938" y="504754"/>
                <a:ext cx="294479" cy="2795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4941" tIns="34941" rIns="34941" bIns="34941" numCol="1" anchor="t">
                <a:spAutoFit/>
              </a:bodyPr>
              <a:lstStyle>
                <a:lvl1pPr algn="ctr">
                  <a:defRPr sz="1500">
                    <a:solidFill>
                      <a:srgbClr val="5C5C5C"/>
                    </a:solidFill>
                    <a:latin typeface="Arial"/>
                    <a:ea typeface="Arial"/>
                    <a:cs typeface="Arial"/>
                    <a:sym typeface="Arial"/>
                  </a:defRPr>
                </a:lvl1pPr>
              </a:lstStyle>
              <a:p>
                <a:r>
                  <a:t>73</a:t>
                </a:r>
              </a:p>
            </p:txBody>
          </p:sp>
          <p:sp>
            <p:nvSpPr>
              <p:cNvPr id="203" name="Text Box 17"/>
              <p:cNvSpPr txBox="1"/>
              <p:nvPr/>
            </p:nvSpPr>
            <p:spPr>
              <a:xfrm>
                <a:off x="2446213" y="1167159"/>
                <a:ext cx="294479" cy="2795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4941" tIns="34941" rIns="34941" bIns="34941" numCol="1" anchor="t">
                <a:spAutoFit/>
              </a:bodyPr>
              <a:lstStyle>
                <a:lvl1pPr algn="ctr">
                  <a:defRPr sz="1500">
                    <a:solidFill>
                      <a:srgbClr val="5C5C5C"/>
                    </a:solidFill>
                    <a:latin typeface="Arial"/>
                    <a:ea typeface="Arial"/>
                    <a:cs typeface="Arial"/>
                    <a:sym typeface="Arial"/>
                  </a:defRPr>
                </a:lvl1pPr>
              </a:lstStyle>
              <a:p>
                <a:r>
                  <a:t>44</a:t>
                </a:r>
              </a:p>
            </p:txBody>
          </p:sp>
          <p:sp>
            <p:nvSpPr>
              <p:cNvPr id="204" name="Rectangle 33"/>
              <p:cNvSpPr txBox="1"/>
              <p:nvPr/>
            </p:nvSpPr>
            <p:spPr>
              <a:xfrm>
                <a:off x="1624377" y="258304"/>
                <a:ext cx="727635" cy="20966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a:defRPr sz="1500" i="1">
                    <a:solidFill>
                      <a:srgbClr val="5C5C5C"/>
                    </a:solidFill>
                    <a:latin typeface="Arial"/>
                    <a:ea typeface="Arial"/>
                    <a:cs typeface="Arial"/>
                    <a:sym typeface="Arial"/>
                  </a:defRPr>
                </a:pPr>
                <a:r>
                  <a:t>P</a:t>
                </a:r>
                <a:r>
                  <a:rPr i="0"/>
                  <a:t> &lt; .001</a:t>
                </a:r>
              </a:p>
            </p:txBody>
          </p:sp>
          <p:sp>
            <p:nvSpPr>
              <p:cNvPr id="205" name="Straight Connector 2"/>
              <p:cNvSpPr/>
              <p:nvPr/>
            </p:nvSpPr>
            <p:spPr>
              <a:xfrm flipH="1">
                <a:off x="1092754" y="490295"/>
                <a:ext cx="1786208" cy="3611"/>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grpSp>
      </p:grpSp>
      <p:grpSp>
        <p:nvGrpSpPr>
          <p:cNvPr id="227" name="Grupo"/>
          <p:cNvGrpSpPr/>
          <p:nvPr/>
        </p:nvGrpSpPr>
        <p:grpSpPr>
          <a:xfrm>
            <a:off x="5302024" y="1909910"/>
            <a:ext cx="3753505" cy="3767676"/>
            <a:chOff x="0" y="-247946"/>
            <a:chExt cx="3753504" cy="3767674"/>
          </a:xfrm>
        </p:grpSpPr>
        <p:sp>
          <p:nvSpPr>
            <p:cNvPr id="208" name="Straight Connector 70"/>
            <p:cNvSpPr/>
            <p:nvPr/>
          </p:nvSpPr>
          <p:spPr>
            <a:xfrm flipH="1">
              <a:off x="879327" y="2351535"/>
              <a:ext cx="3" cy="62448"/>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sp>
          <p:nvSpPr>
            <p:cNvPr id="209" name="Text Box 8"/>
            <p:cNvSpPr txBox="1"/>
            <p:nvPr/>
          </p:nvSpPr>
          <p:spPr>
            <a:xfrm>
              <a:off x="845085" y="3040762"/>
              <a:ext cx="2908420" cy="47896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4941" tIns="34941" rIns="34941" bIns="34941" numCol="1" anchor="t">
              <a:noAutofit/>
            </a:bodyPr>
            <a:lstStyle/>
            <a:p>
              <a:pPr algn="ctr">
                <a:defRPr sz="1300">
                  <a:solidFill>
                    <a:srgbClr val="5C5C5C"/>
                  </a:solidFill>
                  <a:latin typeface="Arial"/>
                  <a:ea typeface="Arial"/>
                  <a:cs typeface="Arial"/>
                  <a:sym typeface="Arial"/>
                </a:defRPr>
              </a:pPr>
              <a:r>
                <a:t>HIV-1 RNA &lt; 400 copies/mL </a:t>
              </a:r>
            </a:p>
            <a:p>
              <a:pPr algn="ctr">
                <a:defRPr sz="1300">
                  <a:solidFill>
                    <a:srgbClr val="5C5C5C"/>
                  </a:solidFill>
                  <a:latin typeface="Arial"/>
                  <a:ea typeface="Arial"/>
                  <a:cs typeface="Arial"/>
                  <a:sym typeface="Arial"/>
                </a:defRPr>
              </a:pPr>
              <a:r>
                <a:t>Through Wk 144</a:t>
              </a:r>
              <a:r>
                <a:rPr baseline="30000"/>
                <a:t>[2]</a:t>
              </a:r>
            </a:p>
          </p:txBody>
        </p:sp>
        <p:graphicFrame>
          <p:nvGraphicFramePr>
            <p:cNvPr id="210" name="Content Placeholder 4"/>
            <p:cNvGraphicFramePr/>
            <p:nvPr/>
          </p:nvGraphicFramePr>
          <p:xfrm>
            <a:off x="236607" y="-247947"/>
            <a:ext cx="3386000" cy="2719071"/>
          </p:xfrm>
          <a:graphic>
            <a:graphicData uri="http://schemas.openxmlformats.org/drawingml/2006/chart">
              <c:chart xmlns:c="http://schemas.openxmlformats.org/drawingml/2006/chart" xmlns:r="http://schemas.openxmlformats.org/officeDocument/2006/relationships" r:id="rId3"/>
            </a:graphicData>
          </a:graphic>
        </p:graphicFrame>
        <p:sp>
          <p:nvSpPr>
            <p:cNvPr id="211" name="TextBox 55"/>
            <p:cNvSpPr txBox="1"/>
            <p:nvPr/>
          </p:nvSpPr>
          <p:spPr>
            <a:xfrm>
              <a:off x="718354" y="2631787"/>
              <a:ext cx="1920170" cy="51941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algn="ctr">
                <a:lnSpc>
                  <a:spcPct val="90000"/>
                </a:lnSpc>
                <a:defRPr sz="1000">
                  <a:solidFill>
                    <a:srgbClr val="5C5C5C"/>
                  </a:solidFill>
                  <a:latin typeface="Gill Sans"/>
                  <a:ea typeface="Gill Sans"/>
                  <a:cs typeface="Gill Sans"/>
                  <a:sym typeface="Gill Sans"/>
                </a:defRPr>
              </a:pPr>
              <a:r>
                <a:t>LPV/RTV + </a:t>
              </a:r>
              <a:r>
                <a:rPr b="1"/>
                <a:t>NRTI</a:t>
              </a:r>
            </a:p>
            <a:p>
              <a:pPr algn="ctr">
                <a:lnSpc>
                  <a:spcPct val="90000"/>
                </a:lnSpc>
                <a:defRPr sz="1000" b="1">
                  <a:solidFill>
                    <a:srgbClr val="5C5C5C"/>
                  </a:solidFill>
                  <a:latin typeface="Gill Sans"/>
                  <a:ea typeface="Gill Sans"/>
                  <a:cs typeface="Gill Sans"/>
                  <a:sym typeface="Gill Sans"/>
                </a:defRPr>
              </a:pPr>
              <a:r>
                <a:t>(Number of Active NRTIs)</a:t>
              </a:r>
            </a:p>
          </p:txBody>
        </p:sp>
        <p:sp>
          <p:nvSpPr>
            <p:cNvPr id="212" name="TextBox 55"/>
            <p:cNvSpPr txBox="1"/>
            <p:nvPr/>
          </p:nvSpPr>
          <p:spPr>
            <a:xfrm rot="16200000">
              <a:off x="-981713" y="981712"/>
              <a:ext cx="2307521" cy="34409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Pts (%)</a:t>
              </a:r>
            </a:p>
          </p:txBody>
        </p:sp>
        <p:sp>
          <p:nvSpPr>
            <p:cNvPr id="213" name="TextBox 55"/>
            <p:cNvSpPr txBox="1"/>
            <p:nvPr/>
          </p:nvSpPr>
          <p:spPr>
            <a:xfrm>
              <a:off x="877620" y="0"/>
              <a:ext cx="468947" cy="3440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88</a:t>
              </a:r>
            </a:p>
          </p:txBody>
        </p:sp>
        <p:sp>
          <p:nvSpPr>
            <p:cNvPr id="214" name="TextBox 55"/>
            <p:cNvSpPr txBox="1"/>
            <p:nvPr/>
          </p:nvSpPr>
          <p:spPr>
            <a:xfrm>
              <a:off x="998878" y="2387498"/>
              <a:ext cx="385294" cy="24851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000" b="1">
                  <a:solidFill>
                    <a:srgbClr val="5C5C5C"/>
                  </a:solidFill>
                  <a:latin typeface="Gill Sans"/>
                  <a:ea typeface="Gill Sans"/>
                  <a:cs typeface="Gill Sans"/>
                  <a:sym typeface="Gill Sans"/>
                </a:defRPr>
              </a:lvl1pPr>
            </a:lstStyle>
            <a:p>
              <a:r>
                <a:t>0</a:t>
              </a:r>
            </a:p>
          </p:txBody>
        </p:sp>
        <p:sp>
          <p:nvSpPr>
            <p:cNvPr id="215" name="TextBox 55"/>
            <p:cNvSpPr txBox="1"/>
            <p:nvPr/>
          </p:nvSpPr>
          <p:spPr>
            <a:xfrm>
              <a:off x="2530248" y="2387498"/>
              <a:ext cx="644913" cy="51941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algn="ctr">
                <a:lnSpc>
                  <a:spcPct val="90000"/>
                </a:lnSpc>
                <a:defRPr sz="1000">
                  <a:solidFill>
                    <a:srgbClr val="5C5C5C"/>
                  </a:solidFill>
                  <a:latin typeface="Gill Sans"/>
                  <a:ea typeface="Gill Sans"/>
                  <a:cs typeface="Gill Sans"/>
                  <a:sym typeface="Gill Sans"/>
                </a:defRPr>
              </a:pPr>
              <a:r>
                <a:t>LPV/</a:t>
              </a:r>
              <a:br/>
              <a:r>
                <a:t>RTV</a:t>
              </a:r>
              <a:r>
                <a:rPr b="1"/>
                <a:t> + RAL</a:t>
              </a:r>
            </a:p>
          </p:txBody>
        </p:sp>
        <p:sp>
          <p:nvSpPr>
            <p:cNvPr id="216" name="TextBox 126"/>
            <p:cNvSpPr txBox="1"/>
            <p:nvPr/>
          </p:nvSpPr>
          <p:spPr>
            <a:xfrm>
              <a:off x="1964913" y="256766"/>
              <a:ext cx="643206" cy="330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77</a:t>
              </a:r>
            </a:p>
          </p:txBody>
        </p:sp>
        <p:sp>
          <p:nvSpPr>
            <p:cNvPr id="217" name="TextBox 55"/>
            <p:cNvSpPr txBox="1"/>
            <p:nvPr/>
          </p:nvSpPr>
          <p:spPr>
            <a:xfrm>
              <a:off x="2615314" y="155517"/>
              <a:ext cx="467464" cy="330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81</a:t>
              </a:r>
            </a:p>
          </p:txBody>
        </p:sp>
        <p:sp>
          <p:nvSpPr>
            <p:cNvPr id="218" name="TextBox 55"/>
            <p:cNvSpPr txBox="1"/>
            <p:nvPr/>
          </p:nvSpPr>
          <p:spPr>
            <a:xfrm>
              <a:off x="1494422" y="54149"/>
              <a:ext cx="468946" cy="34409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85</a:t>
              </a:r>
            </a:p>
          </p:txBody>
        </p:sp>
        <p:sp>
          <p:nvSpPr>
            <p:cNvPr id="219" name="TextBox 55"/>
            <p:cNvSpPr txBox="1"/>
            <p:nvPr/>
          </p:nvSpPr>
          <p:spPr>
            <a:xfrm>
              <a:off x="3219211" y="615234"/>
              <a:ext cx="467464" cy="3440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500">
                  <a:solidFill>
                    <a:srgbClr val="5C5C5C"/>
                  </a:solidFill>
                  <a:latin typeface="Gill Sans"/>
                  <a:ea typeface="Gill Sans"/>
                  <a:cs typeface="Gill Sans"/>
                  <a:sym typeface="Gill Sans"/>
                </a:defRPr>
              </a:lvl1pPr>
            </a:lstStyle>
            <a:p>
              <a:r>
                <a:t>61</a:t>
              </a:r>
            </a:p>
          </p:txBody>
        </p:sp>
        <p:sp>
          <p:nvSpPr>
            <p:cNvPr id="220" name="TextBox 55"/>
            <p:cNvSpPr txBox="1"/>
            <p:nvPr/>
          </p:nvSpPr>
          <p:spPr>
            <a:xfrm>
              <a:off x="1559991" y="2387498"/>
              <a:ext cx="277484" cy="24851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000" b="1">
                  <a:solidFill>
                    <a:srgbClr val="5C5C5C"/>
                  </a:solidFill>
                  <a:latin typeface="Gill Sans"/>
                  <a:ea typeface="Gill Sans"/>
                  <a:cs typeface="Gill Sans"/>
                  <a:sym typeface="Gill Sans"/>
                </a:defRPr>
              </a:lvl1pPr>
            </a:lstStyle>
            <a:p>
              <a:r>
                <a:t>1</a:t>
              </a:r>
            </a:p>
          </p:txBody>
        </p:sp>
        <p:sp>
          <p:nvSpPr>
            <p:cNvPr id="221" name="TextBox 55"/>
            <p:cNvSpPr txBox="1"/>
            <p:nvPr/>
          </p:nvSpPr>
          <p:spPr>
            <a:xfrm>
              <a:off x="2097430" y="2387498"/>
              <a:ext cx="385293" cy="24851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lvl1pPr algn="ctr">
                <a:lnSpc>
                  <a:spcPct val="90000"/>
                </a:lnSpc>
                <a:defRPr sz="1000" b="1">
                  <a:solidFill>
                    <a:srgbClr val="5C5C5C"/>
                  </a:solidFill>
                  <a:latin typeface="Gill Sans"/>
                  <a:ea typeface="Gill Sans"/>
                  <a:cs typeface="Gill Sans"/>
                  <a:sym typeface="Gill Sans"/>
                </a:defRPr>
              </a:lvl1pPr>
            </a:lstStyle>
            <a:p>
              <a:r>
                <a:t>2-3</a:t>
              </a:r>
            </a:p>
          </p:txBody>
        </p:sp>
        <p:sp>
          <p:nvSpPr>
            <p:cNvPr id="222" name="Straight Connector 132"/>
            <p:cNvSpPr/>
            <p:nvPr/>
          </p:nvSpPr>
          <p:spPr>
            <a:xfrm>
              <a:off x="891169" y="2619576"/>
              <a:ext cx="1616784" cy="1"/>
            </a:xfrm>
            <a:prstGeom prst="line">
              <a:avLst/>
            </a:prstGeom>
            <a:noFill/>
            <a:ln w="19050" cap="flat">
              <a:solidFill>
                <a:srgbClr val="5C5C5C"/>
              </a:solidFill>
              <a:prstDash val="solid"/>
              <a:round/>
            </a:ln>
            <a:effectLst/>
          </p:spPr>
          <p:txBody>
            <a:bodyPr wrap="square" lIns="45719" tIns="45719" rIns="45719" bIns="45719" numCol="1" anchor="t">
              <a:noAutofit/>
            </a:bodyPr>
            <a:lstStyle/>
            <a:p>
              <a:endParaRPr/>
            </a:p>
          </p:txBody>
        </p:sp>
        <p:sp>
          <p:nvSpPr>
            <p:cNvPr id="223" name="TextBox 55"/>
            <p:cNvSpPr txBox="1"/>
            <p:nvPr/>
          </p:nvSpPr>
          <p:spPr>
            <a:xfrm>
              <a:off x="3157868" y="2387498"/>
              <a:ext cx="502046" cy="3836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noAutofit/>
            </a:bodyPr>
            <a:lstStyle/>
            <a:p>
              <a:pPr algn="ctr">
                <a:lnSpc>
                  <a:spcPct val="90000"/>
                </a:lnSpc>
                <a:defRPr sz="1000" b="1">
                  <a:solidFill>
                    <a:srgbClr val="5C5C5C"/>
                  </a:solidFill>
                  <a:latin typeface="Gill Sans"/>
                  <a:ea typeface="Gill Sans"/>
                  <a:cs typeface="Gill Sans"/>
                  <a:sym typeface="Gill Sans"/>
                </a:defRPr>
              </a:pPr>
              <a:r>
                <a:t>LPV/</a:t>
              </a:r>
              <a:br/>
              <a:r>
                <a:t>RTV</a:t>
              </a:r>
            </a:p>
          </p:txBody>
        </p:sp>
        <p:sp>
          <p:nvSpPr>
            <p:cNvPr id="224" name="Straight Connector 70"/>
            <p:cNvSpPr/>
            <p:nvPr/>
          </p:nvSpPr>
          <p:spPr>
            <a:xfrm flipH="1">
              <a:off x="2587167" y="2351535"/>
              <a:ext cx="3" cy="62448"/>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sp>
          <p:nvSpPr>
            <p:cNvPr id="225" name="Straight Connector 70"/>
            <p:cNvSpPr/>
            <p:nvPr/>
          </p:nvSpPr>
          <p:spPr>
            <a:xfrm flipH="1">
              <a:off x="3130414" y="2351535"/>
              <a:ext cx="3" cy="62448"/>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sp>
          <p:nvSpPr>
            <p:cNvPr id="226" name="Straight Connector 70"/>
            <p:cNvSpPr/>
            <p:nvPr/>
          </p:nvSpPr>
          <p:spPr>
            <a:xfrm flipH="1">
              <a:off x="3673662" y="2351535"/>
              <a:ext cx="3" cy="62448"/>
            </a:xfrm>
            <a:prstGeom prst="line">
              <a:avLst/>
            </a:prstGeom>
            <a:noFill/>
            <a:ln w="28575" cap="flat">
              <a:solidFill>
                <a:srgbClr val="5C5C5C"/>
              </a:solidFill>
              <a:prstDash val="solid"/>
              <a:round/>
            </a:ln>
            <a:effectLst/>
          </p:spPr>
          <p:txBody>
            <a:bodyPr wrap="square" lIns="45719" tIns="45719" rIns="45719" bIns="45719" numCol="1" anchor="t">
              <a:noAutofit/>
            </a:bodyPr>
            <a:lstStyle/>
            <a:p>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572347D8-8B65-471D-8E20-639DF099DD3C}"/>
              </a:ext>
            </a:extLst>
          </p:cNvPr>
          <p:cNvGrpSpPr/>
          <p:nvPr/>
        </p:nvGrpSpPr>
        <p:grpSpPr>
          <a:xfrm>
            <a:off x="2003663" y="1411396"/>
            <a:ext cx="7060583" cy="3240754"/>
            <a:chOff x="-1555010" y="1423373"/>
            <a:chExt cx="13184087" cy="4882654"/>
          </a:xfrm>
        </p:grpSpPr>
        <p:sp>
          <p:nvSpPr>
            <p:cNvPr id="222" name="Rectangle 221">
              <a:extLst>
                <a:ext uri="{FF2B5EF4-FFF2-40B4-BE49-F238E27FC236}">
                  <a16:creationId xmlns:a16="http://schemas.microsoft.com/office/drawing/2014/main" id="{2E78972B-5EC6-4EA6-B947-61FB4D5FAFB9}"/>
                </a:ext>
              </a:extLst>
            </p:cNvPr>
            <p:cNvSpPr/>
            <p:nvPr/>
          </p:nvSpPr>
          <p:spPr bwMode="auto">
            <a:xfrm>
              <a:off x="4343340" y="3596407"/>
              <a:ext cx="676933" cy="2124726"/>
            </a:xfrm>
            <a:prstGeom prst="rect">
              <a:avLst/>
            </a:prstGeom>
            <a:solidFill>
              <a:schemeClr val="accent3"/>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3E1A305-8272-42F8-B6EC-4D7559A2BB88}"/>
                </a:ext>
              </a:extLst>
            </p:cNvPr>
            <p:cNvSpPr txBox="1"/>
            <p:nvPr/>
          </p:nvSpPr>
          <p:spPr>
            <a:xfrm>
              <a:off x="772233" y="1423373"/>
              <a:ext cx="10305010" cy="417338"/>
            </a:xfrm>
            <a:prstGeom prst="rect">
              <a:avLst/>
            </a:prstGeom>
            <a:noFill/>
          </p:spPr>
          <p:txBody>
            <a:bodyPr wrap="square" rtlCol="0">
              <a:spAutoFit/>
            </a:bodyPr>
            <a:lstStyle/>
            <a:p>
              <a:pPr algn="ctr" eaLnBrk="0" fontAlgn="base" hangingPunct="0">
                <a:spcBef>
                  <a:spcPct val="0"/>
                </a:spcBef>
                <a:spcAft>
                  <a:spcPct val="0"/>
                </a:spcAft>
                <a:defRPr/>
              </a:pPr>
              <a:r>
                <a:rPr lang="en-US" sz="1200" b="1" dirty="0">
                  <a:latin typeface="Arial" panose="020B0604020202020204" pitchFamily="34" charset="0"/>
                  <a:cs typeface="Arial" panose="020B0604020202020204" pitchFamily="34" charset="0"/>
                </a:rPr>
                <a:t>HIV-1 RNA &lt; 50 c/mL at Wk 24 by Second-line Background Regimen</a:t>
              </a:r>
              <a:endParaRPr lang="en-US" sz="1200" b="1" baseline="30000" dirty="0">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B0625522-ACA7-4CFA-9E00-6E9411A41C50}"/>
                </a:ext>
              </a:extLst>
            </p:cNvPr>
            <p:cNvGrpSpPr/>
            <p:nvPr/>
          </p:nvGrpSpPr>
          <p:grpSpPr>
            <a:xfrm>
              <a:off x="10239922" y="2407675"/>
              <a:ext cx="1389155" cy="556451"/>
              <a:chOff x="10412095" y="2994960"/>
              <a:chExt cx="1389155" cy="556451"/>
            </a:xfrm>
          </p:grpSpPr>
          <p:sp>
            <p:nvSpPr>
              <p:cNvPr id="165" name="TextBox 12">
                <a:extLst>
                  <a:ext uri="{FF2B5EF4-FFF2-40B4-BE49-F238E27FC236}">
                    <a16:creationId xmlns:a16="http://schemas.microsoft.com/office/drawing/2014/main" id="{DAA5511A-A2CF-40F9-8227-78CFC168DB7D}"/>
                  </a:ext>
                </a:extLst>
              </p:cNvPr>
              <p:cNvSpPr txBox="1">
                <a:spLocks noChangeArrowheads="1"/>
              </p:cNvSpPr>
              <p:nvPr/>
            </p:nvSpPr>
            <p:spPr bwMode="auto">
              <a:xfrm>
                <a:off x="10558449" y="2994960"/>
                <a:ext cx="1242801" cy="55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0" fontAlgn="base" hangingPunct="0">
                  <a:lnSpc>
                    <a:spcPct val="100000"/>
                  </a:lnSpc>
                  <a:spcBef>
                    <a:spcPct val="0"/>
                  </a:spcBef>
                  <a:spcAft>
                    <a:spcPct val="0"/>
                  </a:spcAft>
                  <a:buClrTx/>
                  <a:buNone/>
                  <a:defRPr/>
                </a:pPr>
                <a:r>
                  <a:rPr lang="en-US" altLang="en-US" sz="900" dirty="0">
                    <a:solidFill>
                      <a:schemeClr val="tx1"/>
                    </a:solidFill>
                    <a:cs typeface="Arial" panose="020B0604020202020204" pitchFamily="34" charset="0"/>
                  </a:rPr>
                  <a:t>DTG</a:t>
                </a:r>
              </a:p>
              <a:p>
                <a:pPr eaLnBrk="0" fontAlgn="base" hangingPunct="0">
                  <a:lnSpc>
                    <a:spcPct val="100000"/>
                  </a:lnSpc>
                  <a:spcBef>
                    <a:spcPct val="0"/>
                  </a:spcBef>
                  <a:spcAft>
                    <a:spcPct val="0"/>
                  </a:spcAft>
                  <a:buClrTx/>
                  <a:buNone/>
                  <a:defRPr/>
                </a:pPr>
                <a:r>
                  <a:rPr lang="en-US" altLang="en-US" sz="900" dirty="0">
                    <a:solidFill>
                      <a:schemeClr val="tx1"/>
                    </a:solidFill>
                    <a:cs typeface="Arial" panose="020B0604020202020204" pitchFamily="34" charset="0"/>
                  </a:rPr>
                  <a:t>LPV/RTV</a:t>
                </a:r>
              </a:p>
            </p:txBody>
          </p:sp>
          <p:sp>
            <p:nvSpPr>
              <p:cNvPr id="166" name="Rectangle 4">
                <a:extLst>
                  <a:ext uri="{FF2B5EF4-FFF2-40B4-BE49-F238E27FC236}">
                    <a16:creationId xmlns:a16="http://schemas.microsoft.com/office/drawing/2014/main" id="{83AA5BA2-48C6-4402-A7F2-25709A15EDD3}"/>
                  </a:ext>
                </a:extLst>
              </p:cNvPr>
              <p:cNvSpPr>
                <a:spLocks noChangeArrowheads="1"/>
              </p:cNvSpPr>
              <p:nvPr/>
            </p:nvSpPr>
            <p:spPr bwMode="auto">
              <a:xfrm>
                <a:off x="10412095" y="3022119"/>
                <a:ext cx="168789" cy="17025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fontAlgn="base">
                  <a:lnSpc>
                    <a:spcPct val="100000"/>
                  </a:lnSpc>
                  <a:spcBef>
                    <a:spcPct val="0"/>
                  </a:spcBef>
                  <a:spcAft>
                    <a:spcPct val="0"/>
                  </a:spcAft>
                  <a:buClrTx/>
                  <a:buNone/>
                  <a:defRPr/>
                </a:pPr>
                <a:endParaRPr lang="en-US" altLang="en-US" sz="900" dirty="0">
                  <a:solidFill>
                    <a:schemeClr val="tx1"/>
                  </a:solidFill>
                  <a:cs typeface="Arial" panose="020B0604020202020204" pitchFamily="34" charset="0"/>
                </a:endParaRPr>
              </a:p>
            </p:txBody>
          </p:sp>
          <p:sp>
            <p:nvSpPr>
              <p:cNvPr id="167" name="Rectangle 166">
                <a:extLst>
                  <a:ext uri="{FF2B5EF4-FFF2-40B4-BE49-F238E27FC236}">
                    <a16:creationId xmlns:a16="http://schemas.microsoft.com/office/drawing/2014/main" id="{5BCFFBD3-6553-4FDA-AE5B-873AD9479681}"/>
                  </a:ext>
                </a:extLst>
              </p:cNvPr>
              <p:cNvSpPr/>
              <p:nvPr/>
            </p:nvSpPr>
            <p:spPr bwMode="auto">
              <a:xfrm>
                <a:off x="10412095" y="3271307"/>
                <a:ext cx="168789" cy="168787"/>
              </a:xfrm>
              <a:prstGeom prst="rect">
                <a:avLst/>
              </a:prstGeom>
              <a:solidFill>
                <a:schemeClr val="accent3"/>
              </a:solidFill>
              <a:ln>
                <a:no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grpSp>
        <p:sp>
          <p:nvSpPr>
            <p:cNvPr id="174" name="TextBox 2">
              <a:extLst>
                <a:ext uri="{FF2B5EF4-FFF2-40B4-BE49-F238E27FC236}">
                  <a16:creationId xmlns:a16="http://schemas.microsoft.com/office/drawing/2014/main" id="{4CE65D12-A3CC-41C3-83E3-CE098A4A8F63}"/>
                </a:ext>
              </a:extLst>
            </p:cNvPr>
            <p:cNvSpPr txBox="1">
              <a:spLocks noChangeArrowheads="1"/>
            </p:cNvSpPr>
            <p:nvPr/>
          </p:nvSpPr>
          <p:spPr bwMode="auto">
            <a:xfrm rot="16200000">
              <a:off x="1143254" y="3685838"/>
              <a:ext cx="3012950" cy="862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200" b="1" dirty="0">
                  <a:solidFill>
                    <a:schemeClr val="tx1"/>
                  </a:solidFill>
                  <a:cs typeface="Arial" panose="020B0604020202020204" pitchFamily="34" charset="0"/>
                </a:rPr>
                <a:t>Patients</a:t>
              </a:r>
              <a:r>
                <a:rPr lang="en-US" sz="1200" b="1" dirty="0">
                  <a:solidFill>
                    <a:schemeClr val="tx1"/>
                  </a:solidFill>
                  <a:cs typeface="Arial" panose="020B0604020202020204" pitchFamily="34" charset="0"/>
                </a:rPr>
                <a:t> With HIV-1 RNA </a:t>
              </a:r>
              <a:br>
                <a:rPr lang="en-US" sz="1200" b="1" dirty="0">
                  <a:solidFill>
                    <a:schemeClr val="tx1"/>
                  </a:solidFill>
                  <a:cs typeface="Arial" panose="020B0604020202020204" pitchFamily="34" charset="0"/>
                </a:rPr>
              </a:br>
              <a:r>
                <a:rPr lang="en-US" sz="1200" b="1" dirty="0">
                  <a:solidFill>
                    <a:schemeClr val="tx1"/>
                  </a:solidFill>
                  <a:cs typeface="Arial" panose="020B0604020202020204" pitchFamily="34" charset="0"/>
                </a:rPr>
                <a:t>&lt; 50 c/mL</a:t>
              </a:r>
              <a:r>
                <a:rPr lang="en-US" altLang="en-US" sz="1200" b="1" dirty="0">
                  <a:solidFill>
                    <a:schemeClr val="tx1"/>
                  </a:solidFill>
                  <a:cs typeface="Arial" panose="020B0604020202020204" pitchFamily="34" charset="0"/>
                </a:rPr>
                <a:t> (%)</a:t>
              </a:r>
            </a:p>
          </p:txBody>
        </p:sp>
        <p:sp>
          <p:nvSpPr>
            <p:cNvPr id="177" name="TextBox 15">
              <a:extLst>
                <a:ext uri="{FF2B5EF4-FFF2-40B4-BE49-F238E27FC236}">
                  <a16:creationId xmlns:a16="http://schemas.microsoft.com/office/drawing/2014/main" id="{3640D3A8-801E-4AF8-BDEB-1EB8847E55B3}"/>
                </a:ext>
              </a:extLst>
            </p:cNvPr>
            <p:cNvSpPr txBox="1">
              <a:spLocks noChangeArrowheads="1"/>
            </p:cNvSpPr>
            <p:nvPr/>
          </p:nvSpPr>
          <p:spPr bwMode="auto">
            <a:xfrm>
              <a:off x="3944110" y="1878095"/>
              <a:ext cx="79381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Yes</a:t>
              </a:r>
            </a:p>
          </p:txBody>
        </p:sp>
        <p:sp>
          <p:nvSpPr>
            <p:cNvPr id="178" name="TextBox 16">
              <a:extLst>
                <a:ext uri="{FF2B5EF4-FFF2-40B4-BE49-F238E27FC236}">
                  <a16:creationId xmlns:a16="http://schemas.microsoft.com/office/drawing/2014/main" id="{B2D9B222-7684-4796-82A2-88B2C68A682C}"/>
                </a:ext>
              </a:extLst>
            </p:cNvPr>
            <p:cNvSpPr txBox="1">
              <a:spLocks noChangeArrowheads="1"/>
            </p:cNvSpPr>
            <p:nvPr/>
          </p:nvSpPr>
          <p:spPr bwMode="auto">
            <a:xfrm>
              <a:off x="5673082" y="1878095"/>
              <a:ext cx="680067"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No</a:t>
              </a:r>
            </a:p>
          </p:txBody>
        </p:sp>
        <p:grpSp>
          <p:nvGrpSpPr>
            <p:cNvPr id="179" name="Group 2">
              <a:extLst>
                <a:ext uri="{FF2B5EF4-FFF2-40B4-BE49-F238E27FC236}">
                  <a16:creationId xmlns:a16="http://schemas.microsoft.com/office/drawing/2014/main" id="{F0503335-D108-4484-B427-A02F632C70F0}"/>
                </a:ext>
              </a:extLst>
            </p:cNvPr>
            <p:cNvGrpSpPr>
              <a:grpSpLocks/>
            </p:cNvGrpSpPr>
            <p:nvPr/>
          </p:nvGrpSpPr>
          <p:grpSpPr bwMode="auto">
            <a:xfrm>
              <a:off x="3394216" y="2755890"/>
              <a:ext cx="69292" cy="2968916"/>
              <a:chOff x="1487488" y="3571875"/>
              <a:chExt cx="73025" cy="2103438"/>
            </a:xfrm>
          </p:grpSpPr>
          <p:cxnSp>
            <p:nvCxnSpPr>
              <p:cNvPr id="180" name="Straight Connector 7">
                <a:extLst>
                  <a:ext uri="{FF2B5EF4-FFF2-40B4-BE49-F238E27FC236}">
                    <a16:creationId xmlns:a16="http://schemas.microsoft.com/office/drawing/2014/main" id="{5B1D8884-AC6F-41AE-9D1B-DE0EF8510FC2}"/>
                  </a:ext>
                </a:extLst>
              </p:cNvPr>
              <p:cNvCxnSpPr>
                <a:cxnSpLocks noChangeShapeType="1"/>
              </p:cNvCxnSpPr>
              <p:nvPr/>
            </p:nvCxnSpPr>
            <p:spPr bwMode="auto">
              <a:xfrm>
                <a:off x="1487488" y="3571875"/>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1" name="Straight Connector 20">
                <a:extLst>
                  <a:ext uri="{FF2B5EF4-FFF2-40B4-BE49-F238E27FC236}">
                    <a16:creationId xmlns:a16="http://schemas.microsoft.com/office/drawing/2014/main" id="{971433A0-2BFF-4662-A247-653D4C186D9E}"/>
                  </a:ext>
                </a:extLst>
              </p:cNvPr>
              <p:cNvCxnSpPr>
                <a:cxnSpLocks noChangeShapeType="1"/>
              </p:cNvCxnSpPr>
              <p:nvPr/>
            </p:nvCxnSpPr>
            <p:spPr bwMode="auto">
              <a:xfrm>
                <a:off x="1487488" y="3992563"/>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2" name="Straight Connector 21">
                <a:extLst>
                  <a:ext uri="{FF2B5EF4-FFF2-40B4-BE49-F238E27FC236}">
                    <a16:creationId xmlns:a16="http://schemas.microsoft.com/office/drawing/2014/main" id="{47BB2A14-863B-4BA3-A552-CAD977566DDF}"/>
                  </a:ext>
                </a:extLst>
              </p:cNvPr>
              <p:cNvCxnSpPr>
                <a:cxnSpLocks noChangeShapeType="1"/>
              </p:cNvCxnSpPr>
              <p:nvPr/>
            </p:nvCxnSpPr>
            <p:spPr bwMode="auto">
              <a:xfrm>
                <a:off x="1487488" y="4413250"/>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3" name="Straight Connector 22">
                <a:extLst>
                  <a:ext uri="{FF2B5EF4-FFF2-40B4-BE49-F238E27FC236}">
                    <a16:creationId xmlns:a16="http://schemas.microsoft.com/office/drawing/2014/main" id="{452102A9-C62B-4CA2-97AA-AE26795F80B5}"/>
                  </a:ext>
                </a:extLst>
              </p:cNvPr>
              <p:cNvCxnSpPr>
                <a:cxnSpLocks noChangeShapeType="1"/>
              </p:cNvCxnSpPr>
              <p:nvPr/>
            </p:nvCxnSpPr>
            <p:spPr bwMode="auto">
              <a:xfrm>
                <a:off x="1487488" y="4833938"/>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4" name="Straight Connector 23">
                <a:extLst>
                  <a:ext uri="{FF2B5EF4-FFF2-40B4-BE49-F238E27FC236}">
                    <a16:creationId xmlns:a16="http://schemas.microsoft.com/office/drawing/2014/main" id="{E5829656-419A-4484-B1CC-3F42EA2A5DF6}"/>
                  </a:ext>
                </a:extLst>
              </p:cNvPr>
              <p:cNvCxnSpPr>
                <a:cxnSpLocks noChangeShapeType="1"/>
              </p:cNvCxnSpPr>
              <p:nvPr/>
            </p:nvCxnSpPr>
            <p:spPr bwMode="auto">
              <a:xfrm>
                <a:off x="1487488" y="5254625"/>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5" name="Straight Connector 24">
                <a:extLst>
                  <a:ext uri="{FF2B5EF4-FFF2-40B4-BE49-F238E27FC236}">
                    <a16:creationId xmlns:a16="http://schemas.microsoft.com/office/drawing/2014/main" id="{4749B210-49CD-47A1-9CF1-44FC7ED1BB3D}"/>
                  </a:ext>
                </a:extLst>
              </p:cNvPr>
              <p:cNvCxnSpPr>
                <a:cxnSpLocks noChangeShapeType="1"/>
              </p:cNvCxnSpPr>
              <p:nvPr/>
            </p:nvCxnSpPr>
            <p:spPr bwMode="auto">
              <a:xfrm>
                <a:off x="1487488" y="5675313"/>
                <a:ext cx="730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186" name="TextBox 3">
              <a:extLst>
                <a:ext uri="{FF2B5EF4-FFF2-40B4-BE49-F238E27FC236}">
                  <a16:creationId xmlns:a16="http://schemas.microsoft.com/office/drawing/2014/main" id="{3F6F918A-6B53-4799-9E5B-17A50749F0BF}"/>
                </a:ext>
              </a:extLst>
            </p:cNvPr>
            <p:cNvSpPr txBox="1">
              <a:spLocks noChangeArrowheads="1"/>
            </p:cNvSpPr>
            <p:nvPr/>
          </p:nvSpPr>
          <p:spPr bwMode="auto">
            <a:xfrm>
              <a:off x="2587805" y="2592341"/>
              <a:ext cx="849052"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100</a:t>
              </a:r>
            </a:p>
          </p:txBody>
        </p:sp>
        <p:sp>
          <p:nvSpPr>
            <p:cNvPr id="187" name="TextBox 26">
              <a:extLst>
                <a:ext uri="{FF2B5EF4-FFF2-40B4-BE49-F238E27FC236}">
                  <a16:creationId xmlns:a16="http://schemas.microsoft.com/office/drawing/2014/main" id="{8755E22D-1B69-43CC-ADF3-9575CDA8D316}"/>
                </a:ext>
              </a:extLst>
            </p:cNvPr>
            <p:cNvSpPr txBox="1">
              <a:spLocks noChangeArrowheads="1"/>
            </p:cNvSpPr>
            <p:nvPr/>
          </p:nvSpPr>
          <p:spPr bwMode="auto">
            <a:xfrm>
              <a:off x="2688390" y="3197470"/>
              <a:ext cx="748469"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80</a:t>
              </a:r>
            </a:p>
          </p:txBody>
        </p:sp>
        <p:sp>
          <p:nvSpPr>
            <p:cNvPr id="188" name="TextBox 27">
              <a:extLst>
                <a:ext uri="{FF2B5EF4-FFF2-40B4-BE49-F238E27FC236}">
                  <a16:creationId xmlns:a16="http://schemas.microsoft.com/office/drawing/2014/main" id="{0389A435-4F86-4AFF-A231-590AEC4990CD}"/>
                </a:ext>
              </a:extLst>
            </p:cNvPr>
            <p:cNvSpPr txBox="1">
              <a:spLocks noChangeArrowheads="1"/>
            </p:cNvSpPr>
            <p:nvPr/>
          </p:nvSpPr>
          <p:spPr bwMode="auto">
            <a:xfrm>
              <a:off x="2688390" y="3776683"/>
              <a:ext cx="748469"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60</a:t>
              </a:r>
            </a:p>
          </p:txBody>
        </p:sp>
        <p:sp>
          <p:nvSpPr>
            <p:cNvPr id="189" name="TextBox 28">
              <a:extLst>
                <a:ext uri="{FF2B5EF4-FFF2-40B4-BE49-F238E27FC236}">
                  <a16:creationId xmlns:a16="http://schemas.microsoft.com/office/drawing/2014/main" id="{A4FAB4E3-E42D-4567-A121-4A311D7E553F}"/>
                </a:ext>
              </a:extLst>
            </p:cNvPr>
            <p:cNvSpPr txBox="1">
              <a:spLocks noChangeArrowheads="1"/>
            </p:cNvSpPr>
            <p:nvPr/>
          </p:nvSpPr>
          <p:spPr bwMode="auto">
            <a:xfrm>
              <a:off x="2688390" y="4378996"/>
              <a:ext cx="748469"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40</a:t>
              </a:r>
            </a:p>
          </p:txBody>
        </p:sp>
        <p:sp>
          <p:nvSpPr>
            <p:cNvPr id="190" name="TextBox 29">
              <a:extLst>
                <a:ext uri="{FF2B5EF4-FFF2-40B4-BE49-F238E27FC236}">
                  <a16:creationId xmlns:a16="http://schemas.microsoft.com/office/drawing/2014/main" id="{932BFD8C-8967-4394-9595-6337B2A1552D}"/>
                </a:ext>
              </a:extLst>
            </p:cNvPr>
            <p:cNvSpPr txBox="1">
              <a:spLocks noChangeArrowheads="1"/>
            </p:cNvSpPr>
            <p:nvPr/>
          </p:nvSpPr>
          <p:spPr bwMode="auto">
            <a:xfrm>
              <a:off x="2688390" y="4945774"/>
              <a:ext cx="748469"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20</a:t>
              </a:r>
            </a:p>
          </p:txBody>
        </p:sp>
        <p:sp>
          <p:nvSpPr>
            <p:cNvPr id="191" name="TextBox 30">
              <a:extLst>
                <a:ext uri="{FF2B5EF4-FFF2-40B4-BE49-F238E27FC236}">
                  <a16:creationId xmlns:a16="http://schemas.microsoft.com/office/drawing/2014/main" id="{B25C6BE2-D50C-41BD-B300-C6F662519B52}"/>
                </a:ext>
              </a:extLst>
            </p:cNvPr>
            <p:cNvSpPr txBox="1">
              <a:spLocks noChangeArrowheads="1"/>
            </p:cNvSpPr>
            <p:nvPr/>
          </p:nvSpPr>
          <p:spPr bwMode="auto">
            <a:xfrm>
              <a:off x="2906467" y="5543412"/>
              <a:ext cx="530392"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0" fontAlgn="base" hangingPunct="0">
                <a:lnSpc>
                  <a:spcPct val="100000"/>
                </a:lnSpc>
                <a:spcBef>
                  <a:spcPct val="0"/>
                </a:spcBef>
                <a:spcAft>
                  <a:spcPct val="0"/>
                </a:spcAft>
                <a:buClrTx/>
                <a:buNone/>
                <a:defRPr/>
              </a:pPr>
              <a:r>
                <a:rPr lang="en-US" altLang="en-US" sz="1050" dirty="0">
                  <a:solidFill>
                    <a:schemeClr val="tx1"/>
                  </a:solidFill>
                  <a:cs typeface="Arial" panose="020B0604020202020204" pitchFamily="34" charset="0"/>
                </a:rPr>
                <a:t>0</a:t>
              </a:r>
            </a:p>
          </p:txBody>
        </p:sp>
        <p:sp>
          <p:nvSpPr>
            <p:cNvPr id="192" name="TextBox 16">
              <a:extLst>
                <a:ext uri="{FF2B5EF4-FFF2-40B4-BE49-F238E27FC236}">
                  <a16:creationId xmlns:a16="http://schemas.microsoft.com/office/drawing/2014/main" id="{83955CC6-8DAE-436B-98B7-BD576A0FF491}"/>
                </a:ext>
              </a:extLst>
            </p:cNvPr>
            <p:cNvSpPr txBox="1">
              <a:spLocks noChangeArrowheads="1"/>
            </p:cNvSpPr>
            <p:nvPr/>
          </p:nvSpPr>
          <p:spPr bwMode="auto">
            <a:xfrm>
              <a:off x="6958346" y="1878095"/>
              <a:ext cx="79381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Yes</a:t>
              </a:r>
            </a:p>
          </p:txBody>
        </p:sp>
        <p:sp>
          <p:nvSpPr>
            <p:cNvPr id="195" name="TextBox 42">
              <a:extLst>
                <a:ext uri="{FF2B5EF4-FFF2-40B4-BE49-F238E27FC236}">
                  <a16:creationId xmlns:a16="http://schemas.microsoft.com/office/drawing/2014/main" id="{15A3C56F-7EF4-4BE6-800D-6D7CBEDE1758}"/>
                </a:ext>
              </a:extLst>
            </p:cNvPr>
            <p:cNvSpPr txBox="1">
              <a:spLocks noChangeArrowheads="1"/>
            </p:cNvSpPr>
            <p:nvPr/>
          </p:nvSpPr>
          <p:spPr bwMode="auto">
            <a:xfrm>
              <a:off x="5334901" y="3197003"/>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75</a:t>
              </a:r>
            </a:p>
          </p:txBody>
        </p:sp>
        <p:sp>
          <p:nvSpPr>
            <p:cNvPr id="196" name="TextBox 43">
              <a:extLst>
                <a:ext uri="{FF2B5EF4-FFF2-40B4-BE49-F238E27FC236}">
                  <a16:creationId xmlns:a16="http://schemas.microsoft.com/office/drawing/2014/main" id="{081DB64D-0020-43F9-9B2B-3E129B8A1148}"/>
                </a:ext>
              </a:extLst>
            </p:cNvPr>
            <p:cNvSpPr txBox="1">
              <a:spLocks noChangeArrowheads="1"/>
            </p:cNvSpPr>
            <p:nvPr/>
          </p:nvSpPr>
          <p:spPr bwMode="auto">
            <a:xfrm>
              <a:off x="6014499" y="3460155"/>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66</a:t>
              </a:r>
            </a:p>
          </p:txBody>
        </p:sp>
        <p:sp>
          <p:nvSpPr>
            <p:cNvPr id="200" name="Rectangle 199">
              <a:extLst>
                <a:ext uri="{FF2B5EF4-FFF2-40B4-BE49-F238E27FC236}">
                  <a16:creationId xmlns:a16="http://schemas.microsoft.com/office/drawing/2014/main" id="{899145A9-A35B-424D-89D4-2793FD22B17D}"/>
                </a:ext>
              </a:extLst>
            </p:cNvPr>
            <p:cNvSpPr/>
            <p:nvPr/>
          </p:nvSpPr>
          <p:spPr bwMode="auto">
            <a:xfrm>
              <a:off x="5298872" y="3505794"/>
              <a:ext cx="676933" cy="2210129"/>
            </a:xfrm>
            <a:prstGeom prst="rect">
              <a:avLst/>
            </a:prstGeom>
            <a:solidFill>
              <a:schemeClr val="accent2">
                <a:lumMod val="60000"/>
                <a:lumOff val="40000"/>
              </a:schemeClr>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02" name="Rectangle 201">
              <a:extLst>
                <a:ext uri="{FF2B5EF4-FFF2-40B4-BE49-F238E27FC236}">
                  <a16:creationId xmlns:a16="http://schemas.microsoft.com/office/drawing/2014/main" id="{692EF354-2161-4F4C-9C7B-30D25955F711}"/>
                </a:ext>
              </a:extLst>
            </p:cNvPr>
            <p:cNvSpPr/>
            <p:nvPr/>
          </p:nvSpPr>
          <p:spPr bwMode="auto">
            <a:xfrm>
              <a:off x="5975805" y="3771735"/>
              <a:ext cx="681874" cy="1944188"/>
            </a:xfrm>
            <a:prstGeom prst="rect">
              <a:avLst/>
            </a:prstGeom>
            <a:solidFill>
              <a:schemeClr val="accent3">
                <a:lumMod val="60000"/>
                <a:lumOff val="40000"/>
              </a:schemeClr>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cxnSp>
          <p:nvCxnSpPr>
            <p:cNvPr id="205" name="Straight Connector 21">
              <a:extLst>
                <a:ext uri="{FF2B5EF4-FFF2-40B4-BE49-F238E27FC236}">
                  <a16:creationId xmlns:a16="http://schemas.microsoft.com/office/drawing/2014/main" id="{52F3045D-230E-441D-8AA7-9B3158217A97}"/>
                </a:ext>
              </a:extLst>
            </p:cNvPr>
            <p:cNvCxnSpPr>
              <a:cxnSpLocks noChangeShapeType="1"/>
            </p:cNvCxnSpPr>
            <p:nvPr/>
          </p:nvCxnSpPr>
          <p:spPr bwMode="auto">
            <a:xfrm rot="5400000">
              <a:off x="8497872" y="5759545"/>
              <a:ext cx="9416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6" name="Straight Connector 22">
              <a:extLst>
                <a:ext uri="{FF2B5EF4-FFF2-40B4-BE49-F238E27FC236}">
                  <a16:creationId xmlns:a16="http://schemas.microsoft.com/office/drawing/2014/main" id="{E7D7E145-B0CB-4F01-80F2-D5D8860520D8}"/>
                </a:ext>
              </a:extLst>
            </p:cNvPr>
            <p:cNvCxnSpPr>
              <a:cxnSpLocks noChangeShapeType="1"/>
            </p:cNvCxnSpPr>
            <p:nvPr/>
          </p:nvCxnSpPr>
          <p:spPr bwMode="auto">
            <a:xfrm rot="5400000">
              <a:off x="6810868" y="5767540"/>
              <a:ext cx="9594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7" name="Straight Connector 23">
              <a:extLst>
                <a:ext uri="{FF2B5EF4-FFF2-40B4-BE49-F238E27FC236}">
                  <a16:creationId xmlns:a16="http://schemas.microsoft.com/office/drawing/2014/main" id="{97E6B3A5-0960-41C2-A1D5-16CCFF6173AB}"/>
                </a:ext>
              </a:extLst>
            </p:cNvPr>
            <p:cNvCxnSpPr>
              <a:cxnSpLocks noChangeShapeType="1"/>
            </p:cNvCxnSpPr>
            <p:nvPr/>
          </p:nvCxnSpPr>
          <p:spPr bwMode="auto">
            <a:xfrm rot="5400000">
              <a:off x="5114091" y="5767540"/>
              <a:ext cx="9594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8" name="Straight Connector 24">
              <a:extLst>
                <a:ext uri="{FF2B5EF4-FFF2-40B4-BE49-F238E27FC236}">
                  <a16:creationId xmlns:a16="http://schemas.microsoft.com/office/drawing/2014/main" id="{B16B4C85-0268-4AA5-A776-5A12C6C156D8}"/>
                </a:ext>
              </a:extLst>
            </p:cNvPr>
            <p:cNvCxnSpPr>
              <a:cxnSpLocks noChangeShapeType="1"/>
            </p:cNvCxnSpPr>
            <p:nvPr/>
          </p:nvCxnSpPr>
          <p:spPr bwMode="auto">
            <a:xfrm rot="5400000">
              <a:off x="3411983" y="5767540"/>
              <a:ext cx="9594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09" name="Straight Connector 8">
              <a:extLst>
                <a:ext uri="{FF2B5EF4-FFF2-40B4-BE49-F238E27FC236}">
                  <a16:creationId xmlns:a16="http://schemas.microsoft.com/office/drawing/2014/main" id="{9E0174ED-C751-4795-AC7A-D4C6F0CD1F31}"/>
                </a:ext>
              </a:extLst>
            </p:cNvPr>
            <p:cNvCxnSpPr>
              <a:cxnSpLocks noChangeShapeType="1"/>
            </p:cNvCxnSpPr>
            <p:nvPr/>
          </p:nvCxnSpPr>
          <p:spPr bwMode="auto">
            <a:xfrm>
              <a:off x="5423243" y="2762806"/>
              <a:ext cx="112644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211" name="TextBox 42">
              <a:extLst>
                <a:ext uri="{FF2B5EF4-FFF2-40B4-BE49-F238E27FC236}">
                  <a16:creationId xmlns:a16="http://schemas.microsoft.com/office/drawing/2014/main" id="{001C2D9F-422D-431B-A090-41D01189114E}"/>
                </a:ext>
              </a:extLst>
            </p:cNvPr>
            <p:cNvSpPr txBox="1">
              <a:spLocks noChangeArrowheads="1"/>
            </p:cNvSpPr>
            <p:nvPr/>
          </p:nvSpPr>
          <p:spPr bwMode="auto">
            <a:xfrm>
              <a:off x="8710139" y="3284708"/>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72</a:t>
              </a:r>
            </a:p>
          </p:txBody>
        </p:sp>
        <p:sp>
          <p:nvSpPr>
            <p:cNvPr id="212" name="TextBox 43">
              <a:extLst>
                <a:ext uri="{FF2B5EF4-FFF2-40B4-BE49-F238E27FC236}">
                  <a16:creationId xmlns:a16="http://schemas.microsoft.com/office/drawing/2014/main" id="{CF975FE9-D966-4B05-BD5B-217065BD2C9D}"/>
                </a:ext>
              </a:extLst>
            </p:cNvPr>
            <p:cNvSpPr txBox="1">
              <a:spLocks noChangeArrowheads="1"/>
            </p:cNvSpPr>
            <p:nvPr/>
          </p:nvSpPr>
          <p:spPr bwMode="auto">
            <a:xfrm>
              <a:off x="9393860" y="3457586"/>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66</a:t>
              </a:r>
            </a:p>
          </p:txBody>
        </p:sp>
        <p:sp>
          <p:nvSpPr>
            <p:cNvPr id="213" name="Rectangle 212">
              <a:extLst>
                <a:ext uri="{FF2B5EF4-FFF2-40B4-BE49-F238E27FC236}">
                  <a16:creationId xmlns:a16="http://schemas.microsoft.com/office/drawing/2014/main" id="{B0A8042C-1ACA-4B9E-BF02-A8B9DC9D2D29}"/>
                </a:ext>
              </a:extLst>
            </p:cNvPr>
            <p:cNvSpPr/>
            <p:nvPr/>
          </p:nvSpPr>
          <p:spPr bwMode="auto">
            <a:xfrm>
              <a:off x="8709120" y="3603006"/>
              <a:ext cx="676933" cy="2117742"/>
            </a:xfrm>
            <a:prstGeom prst="rect">
              <a:avLst/>
            </a:prstGeom>
            <a:solidFill>
              <a:schemeClr val="accent3"/>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14" name="Rectangle 213">
              <a:extLst>
                <a:ext uri="{FF2B5EF4-FFF2-40B4-BE49-F238E27FC236}">
                  <a16:creationId xmlns:a16="http://schemas.microsoft.com/office/drawing/2014/main" id="{B55E84BF-992F-4D5F-81B7-61F939920A48}"/>
                </a:ext>
              </a:extLst>
            </p:cNvPr>
            <p:cNvSpPr/>
            <p:nvPr/>
          </p:nvSpPr>
          <p:spPr bwMode="auto">
            <a:xfrm>
              <a:off x="9395265" y="3749763"/>
              <a:ext cx="638987" cy="1971370"/>
            </a:xfrm>
            <a:prstGeom prst="rect">
              <a:avLst/>
            </a:prstGeom>
            <a:solidFill>
              <a:schemeClr val="accent3">
                <a:lumMod val="40000"/>
                <a:lumOff val="60000"/>
              </a:schemeClr>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19" name="TextBox 42">
              <a:extLst>
                <a:ext uri="{FF2B5EF4-FFF2-40B4-BE49-F238E27FC236}">
                  <a16:creationId xmlns:a16="http://schemas.microsoft.com/office/drawing/2014/main" id="{F9001A7B-309E-4E29-B95B-A649BE15E91A}"/>
                </a:ext>
              </a:extLst>
            </p:cNvPr>
            <p:cNvSpPr txBox="1">
              <a:spLocks noChangeArrowheads="1"/>
            </p:cNvSpPr>
            <p:nvPr/>
          </p:nvSpPr>
          <p:spPr bwMode="auto">
            <a:xfrm>
              <a:off x="3702437" y="2804009"/>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87</a:t>
              </a:r>
            </a:p>
          </p:txBody>
        </p:sp>
        <p:sp>
          <p:nvSpPr>
            <p:cNvPr id="220" name="TextBox 43">
              <a:extLst>
                <a:ext uri="{FF2B5EF4-FFF2-40B4-BE49-F238E27FC236}">
                  <a16:creationId xmlns:a16="http://schemas.microsoft.com/office/drawing/2014/main" id="{C92D1431-D8D5-48EF-843E-9F5B88CEDB53}"/>
                </a:ext>
              </a:extLst>
            </p:cNvPr>
            <p:cNvSpPr txBox="1">
              <a:spLocks noChangeArrowheads="1"/>
            </p:cNvSpPr>
            <p:nvPr/>
          </p:nvSpPr>
          <p:spPr bwMode="auto">
            <a:xfrm>
              <a:off x="4382035" y="3272358"/>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72</a:t>
              </a:r>
            </a:p>
          </p:txBody>
        </p:sp>
        <p:sp>
          <p:nvSpPr>
            <p:cNvPr id="221" name="Rectangle 220">
              <a:extLst>
                <a:ext uri="{FF2B5EF4-FFF2-40B4-BE49-F238E27FC236}">
                  <a16:creationId xmlns:a16="http://schemas.microsoft.com/office/drawing/2014/main" id="{9D648B8D-C6F1-4205-AC55-93C127A67E0D}"/>
                </a:ext>
              </a:extLst>
            </p:cNvPr>
            <p:cNvSpPr/>
            <p:nvPr/>
          </p:nvSpPr>
          <p:spPr bwMode="auto">
            <a:xfrm>
              <a:off x="3666407" y="3122621"/>
              <a:ext cx="676933" cy="2598512"/>
            </a:xfrm>
            <a:prstGeom prst="rect">
              <a:avLst/>
            </a:prstGeom>
            <a:solidFill>
              <a:schemeClr val="accent2"/>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23" name="TextBox 42">
              <a:extLst>
                <a:ext uri="{FF2B5EF4-FFF2-40B4-BE49-F238E27FC236}">
                  <a16:creationId xmlns:a16="http://schemas.microsoft.com/office/drawing/2014/main" id="{3A1CD3BA-100F-42AD-9E43-35F55FB8E147}"/>
                </a:ext>
              </a:extLst>
            </p:cNvPr>
            <p:cNvSpPr txBox="1">
              <a:spLocks noChangeArrowheads="1"/>
            </p:cNvSpPr>
            <p:nvPr/>
          </p:nvSpPr>
          <p:spPr bwMode="auto">
            <a:xfrm>
              <a:off x="7048375" y="2793027"/>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87</a:t>
              </a:r>
            </a:p>
          </p:txBody>
        </p:sp>
        <p:sp>
          <p:nvSpPr>
            <p:cNvPr id="224" name="TextBox 43">
              <a:extLst>
                <a:ext uri="{FF2B5EF4-FFF2-40B4-BE49-F238E27FC236}">
                  <a16:creationId xmlns:a16="http://schemas.microsoft.com/office/drawing/2014/main" id="{C5CA8D9D-FC59-4E4A-85FF-7404C6665C7E}"/>
                </a:ext>
              </a:extLst>
            </p:cNvPr>
            <p:cNvSpPr txBox="1">
              <a:spLocks noChangeArrowheads="1"/>
            </p:cNvSpPr>
            <p:nvPr/>
          </p:nvSpPr>
          <p:spPr bwMode="auto">
            <a:xfrm>
              <a:off x="7727974" y="3184045"/>
              <a:ext cx="62619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75</a:t>
              </a:r>
            </a:p>
          </p:txBody>
        </p:sp>
        <p:sp>
          <p:nvSpPr>
            <p:cNvPr id="225" name="Rectangle 224">
              <a:extLst>
                <a:ext uri="{FF2B5EF4-FFF2-40B4-BE49-F238E27FC236}">
                  <a16:creationId xmlns:a16="http://schemas.microsoft.com/office/drawing/2014/main" id="{96BCCBAA-E761-4BFF-8CA2-89BD2F099876}"/>
                </a:ext>
              </a:extLst>
            </p:cNvPr>
            <p:cNvSpPr/>
            <p:nvPr/>
          </p:nvSpPr>
          <p:spPr bwMode="auto">
            <a:xfrm>
              <a:off x="7012344" y="3122621"/>
              <a:ext cx="681874" cy="2598128"/>
            </a:xfrm>
            <a:prstGeom prst="rect">
              <a:avLst/>
            </a:prstGeom>
            <a:solidFill>
              <a:schemeClr val="accent2"/>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26" name="Rectangle 225">
              <a:extLst>
                <a:ext uri="{FF2B5EF4-FFF2-40B4-BE49-F238E27FC236}">
                  <a16:creationId xmlns:a16="http://schemas.microsoft.com/office/drawing/2014/main" id="{8253AEC6-FD9D-4AA4-AABA-F92D857DAE50}"/>
                </a:ext>
              </a:extLst>
            </p:cNvPr>
            <p:cNvSpPr/>
            <p:nvPr/>
          </p:nvSpPr>
          <p:spPr bwMode="auto">
            <a:xfrm>
              <a:off x="7689278" y="3507871"/>
              <a:ext cx="681874" cy="2212878"/>
            </a:xfrm>
            <a:prstGeom prst="rect">
              <a:avLst/>
            </a:prstGeom>
            <a:solidFill>
              <a:schemeClr val="accent2">
                <a:lumMod val="60000"/>
                <a:lumOff val="40000"/>
              </a:schemeClr>
            </a:solidFill>
            <a:ln w="3175">
              <a:solidFill>
                <a:schemeClr val="bg2">
                  <a:lumMod val="10000"/>
                </a:schemeClr>
              </a:solidFill>
            </a:ln>
            <a:extLst/>
          </p:spPr>
          <p:txBody>
            <a:bodyPr wrap="none" anchor="ctr"/>
            <a:lstStyle/>
            <a:p>
              <a:pPr algn="ctr" fontAlgn="base">
                <a:spcBef>
                  <a:spcPct val="0"/>
                </a:spcBef>
                <a:spcAft>
                  <a:spcPct val="0"/>
                </a:spcAft>
                <a:defRPr/>
              </a:pPr>
              <a:endParaRPr lang="en-US" sz="900" dirty="0">
                <a:latin typeface="Arial" panose="020B0604020202020204" pitchFamily="34" charset="0"/>
                <a:cs typeface="Arial" panose="020B0604020202020204" pitchFamily="34" charset="0"/>
              </a:endParaRPr>
            </a:p>
          </p:txBody>
        </p:sp>
        <p:sp>
          <p:nvSpPr>
            <p:cNvPr id="227" name="TextBox 16">
              <a:extLst>
                <a:ext uri="{FF2B5EF4-FFF2-40B4-BE49-F238E27FC236}">
                  <a16:creationId xmlns:a16="http://schemas.microsoft.com/office/drawing/2014/main" id="{63215112-489F-4A12-87EA-3924867C0EEE}"/>
                </a:ext>
              </a:extLst>
            </p:cNvPr>
            <p:cNvSpPr txBox="1">
              <a:spLocks noChangeArrowheads="1"/>
            </p:cNvSpPr>
            <p:nvPr/>
          </p:nvSpPr>
          <p:spPr bwMode="auto">
            <a:xfrm>
              <a:off x="7693041" y="1881600"/>
              <a:ext cx="680067"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No</a:t>
              </a:r>
            </a:p>
          </p:txBody>
        </p:sp>
        <p:sp>
          <p:nvSpPr>
            <p:cNvPr id="228" name="TextBox 16">
              <a:extLst>
                <a:ext uri="{FF2B5EF4-FFF2-40B4-BE49-F238E27FC236}">
                  <a16:creationId xmlns:a16="http://schemas.microsoft.com/office/drawing/2014/main" id="{D8716DA2-B9B9-487D-A68E-E963D31CF2E9}"/>
                </a:ext>
              </a:extLst>
            </p:cNvPr>
            <p:cNvSpPr txBox="1">
              <a:spLocks noChangeArrowheads="1"/>
            </p:cNvSpPr>
            <p:nvPr/>
          </p:nvSpPr>
          <p:spPr bwMode="auto">
            <a:xfrm>
              <a:off x="8642426" y="1881600"/>
              <a:ext cx="793811"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Yes</a:t>
              </a:r>
            </a:p>
          </p:txBody>
        </p:sp>
        <p:sp>
          <p:nvSpPr>
            <p:cNvPr id="229" name="TextBox 16">
              <a:extLst>
                <a:ext uri="{FF2B5EF4-FFF2-40B4-BE49-F238E27FC236}">
                  <a16:creationId xmlns:a16="http://schemas.microsoft.com/office/drawing/2014/main" id="{CF2618E6-248F-4E27-8159-8A26880629AB}"/>
                </a:ext>
              </a:extLst>
            </p:cNvPr>
            <p:cNvSpPr txBox="1">
              <a:spLocks noChangeArrowheads="1"/>
            </p:cNvSpPr>
            <p:nvPr/>
          </p:nvSpPr>
          <p:spPr bwMode="auto">
            <a:xfrm>
              <a:off x="9377115" y="1875869"/>
              <a:ext cx="680067" cy="38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1050" b="1" dirty="0">
                  <a:solidFill>
                    <a:schemeClr val="tx1"/>
                  </a:solidFill>
                  <a:cs typeface="Arial" panose="020B0604020202020204" pitchFamily="34" charset="0"/>
                </a:rPr>
                <a:t>No</a:t>
              </a:r>
            </a:p>
          </p:txBody>
        </p:sp>
        <p:sp>
          <p:nvSpPr>
            <p:cNvPr id="204" name="Freeform: Shape 1">
              <a:extLst>
                <a:ext uri="{FF2B5EF4-FFF2-40B4-BE49-F238E27FC236}">
                  <a16:creationId xmlns:a16="http://schemas.microsoft.com/office/drawing/2014/main" id="{1264A114-3570-4B8F-A674-601C4F66A69C}"/>
                </a:ext>
              </a:extLst>
            </p:cNvPr>
            <p:cNvSpPr>
              <a:spLocks/>
            </p:cNvSpPr>
            <p:nvPr/>
          </p:nvSpPr>
          <p:spPr bwMode="auto">
            <a:xfrm>
              <a:off x="3458178" y="2734570"/>
              <a:ext cx="6844361" cy="2981354"/>
            </a:xfrm>
            <a:custGeom>
              <a:avLst/>
              <a:gdLst>
                <a:gd name="T0" fmla="*/ 0 w 5146765"/>
                <a:gd name="T1" fmla="*/ 0 h 2177143"/>
                <a:gd name="T2" fmla="*/ 0 w 5146765"/>
                <a:gd name="T3" fmla="*/ 20967890 h 2177143"/>
                <a:gd name="T4" fmla="*/ 1366888 w 5146765"/>
                <a:gd name="T5" fmla="*/ 20967890 h 2177143"/>
                <a:gd name="T6" fmla="*/ 0 60000 65536"/>
                <a:gd name="T7" fmla="*/ 0 60000 65536"/>
                <a:gd name="T8" fmla="*/ 0 60000 65536"/>
              </a:gdLst>
              <a:ahLst/>
              <a:cxnLst>
                <a:cxn ang="T6">
                  <a:pos x="T0" y="T1"/>
                </a:cxn>
                <a:cxn ang="T7">
                  <a:pos x="T2" y="T3"/>
                </a:cxn>
                <a:cxn ang="T8">
                  <a:pos x="T4" y="T5"/>
                </a:cxn>
              </a:cxnLst>
              <a:rect l="0" t="0" r="r" b="b"/>
              <a:pathLst>
                <a:path w="5146765" h="2177143">
                  <a:moveTo>
                    <a:pt x="0" y="0"/>
                  </a:moveTo>
                  <a:lnTo>
                    <a:pt x="0" y="2177143"/>
                  </a:lnTo>
                  <a:lnTo>
                    <a:pt x="5146765" y="2177143"/>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eaLnBrk="0" fontAlgn="base" hangingPunct="0">
                <a:spcBef>
                  <a:spcPct val="0"/>
                </a:spcBef>
                <a:spcAft>
                  <a:spcPct val="0"/>
                </a:spcAft>
                <a:defRPr/>
              </a:pPr>
              <a:endParaRPr lang="en-US" sz="1200" b="1" dirty="0">
                <a:latin typeface="Arial" panose="020B0604020202020204" pitchFamily="34" charset="0"/>
                <a:cs typeface="Arial" panose="020B0604020202020204" pitchFamily="34" charset="0"/>
              </a:endParaRPr>
            </a:p>
          </p:txBody>
        </p:sp>
        <p:sp>
          <p:nvSpPr>
            <p:cNvPr id="230" name="TextBox 229">
              <a:extLst>
                <a:ext uri="{FF2B5EF4-FFF2-40B4-BE49-F238E27FC236}">
                  <a16:creationId xmlns:a16="http://schemas.microsoft.com/office/drawing/2014/main" id="{9B240E85-74CD-4F1D-98D4-0490C634042E}"/>
                </a:ext>
              </a:extLst>
            </p:cNvPr>
            <p:cNvSpPr txBox="1"/>
            <p:nvPr/>
          </p:nvSpPr>
          <p:spPr>
            <a:xfrm>
              <a:off x="3667155" y="4888571"/>
              <a:ext cx="688774" cy="695564"/>
            </a:xfrm>
            <a:prstGeom prst="rect">
              <a:avLst/>
            </a:prstGeom>
            <a:noFill/>
          </p:spPr>
          <p:txBody>
            <a:bodyPr wrap="square" rtlCol="0">
              <a:spAutoFit/>
            </a:bodyPr>
            <a:lstStyle/>
            <a:p>
              <a:pPr algn="ctr" eaLnBrk="0" fontAlgn="base" hangingPunct="0">
                <a:spcBef>
                  <a:spcPct val="0"/>
                </a:spcBef>
                <a:spcAft>
                  <a:spcPct val="0"/>
                </a:spcAft>
                <a:defRPr/>
              </a:pPr>
              <a:r>
                <a:rPr lang="en-US" sz="800" dirty="0">
                  <a:latin typeface="Arial" panose="020B0604020202020204" pitchFamily="34" charset="0"/>
                  <a:cs typeface="Arial" panose="020B0604020202020204" pitchFamily="34" charset="0"/>
                </a:rPr>
                <a:t>157/</a:t>
              </a:r>
              <a:br>
                <a:rPr lang="en-US" sz="80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181</a:t>
              </a:r>
            </a:p>
          </p:txBody>
        </p:sp>
        <p:sp>
          <p:nvSpPr>
            <p:cNvPr id="231" name="TextBox 230">
              <a:extLst>
                <a:ext uri="{FF2B5EF4-FFF2-40B4-BE49-F238E27FC236}">
                  <a16:creationId xmlns:a16="http://schemas.microsoft.com/office/drawing/2014/main" id="{95322DC3-E578-4035-8433-9CBACE2E985B}"/>
                </a:ext>
              </a:extLst>
            </p:cNvPr>
            <p:cNvSpPr txBox="1"/>
            <p:nvPr/>
          </p:nvSpPr>
          <p:spPr>
            <a:xfrm>
              <a:off x="4433776" y="4888571"/>
              <a:ext cx="619379" cy="626006"/>
            </a:xfrm>
            <a:prstGeom prst="rect">
              <a:avLst/>
            </a:prstGeom>
            <a:noFill/>
          </p:spPr>
          <p:txBody>
            <a:bodyPr wrap="square" rtlCol="0">
              <a:spAutoFit/>
            </a:bodyPr>
            <a:lstStyle/>
            <a:p>
              <a:pPr algn="ctr" eaLnBrk="0" fontAlgn="base" hangingPunct="0">
                <a:spcBef>
                  <a:spcPct val="0"/>
                </a:spcBef>
                <a:spcAft>
                  <a:spcPct val="0"/>
                </a:spcAft>
                <a:defRPr/>
              </a:pPr>
              <a:r>
                <a:rPr lang="en-US" sz="700" dirty="0">
                  <a:latin typeface="Arial" panose="020B0604020202020204" pitchFamily="34" charset="0"/>
                  <a:cs typeface="Arial" panose="020B0604020202020204" pitchFamily="34" charset="0"/>
                </a:rPr>
                <a:t>119/</a:t>
              </a:r>
              <a:br>
                <a:rPr lang="en-US" sz="700" dirty="0">
                  <a:latin typeface="Arial" panose="020B0604020202020204" pitchFamily="34" charset="0"/>
                  <a:cs typeface="Arial" panose="020B0604020202020204" pitchFamily="34" charset="0"/>
                </a:rPr>
              </a:br>
              <a:r>
                <a:rPr lang="en-US" sz="700" dirty="0">
                  <a:latin typeface="Arial" panose="020B0604020202020204" pitchFamily="34" charset="0"/>
                  <a:cs typeface="Arial" panose="020B0604020202020204" pitchFamily="34" charset="0"/>
                </a:rPr>
                <a:t>166</a:t>
              </a:r>
            </a:p>
          </p:txBody>
        </p:sp>
        <p:sp>
          <p:nvSpPr>
            <p:cNvPr id="232" name="TextBox 231">
              <a:extLst>
                <a:ext uri="{FF2B5EF4-FFF2-40B4-BE49-F238E27FC236}">
                  <a16:creationId xmlns:a16="http://schemas.microsoft.com/office/drawing/2014/main" id="{6663C93A-E119-4858-BBC8-DB46A8286F4D}"/>
                </a:ext>
              </a:extLst>
            </p:cNvPr>
            <p:cNvSpPr txBox="1"/>
            <p:nvPr/>
          </p:nvSpPr>
          <p:spPr>
            <a:xfrm>
              <a:off x="5274662" y="5137006"/>
              <a:ext cx="630614" cy="463710"/>
            </a:xfrm>
            <a:prstGeom prst="rect">
              <a:avLst/>
            </a:prstGeom>
            <a:noFill/>
          </p:spPr>
          <p:txBody>
            <a:bodyPr wrap="square" rtlCol="0">
              <a:spAutoFit/>
            </a:bodyPr>
            <a:lstStyle/>
            <a:p>
              <a:pPr algn="ctr" eaLnBrk="0" fontAlgn="base" hangingPunct="0">
                <a:spcBef>
                  <a:spcPct val="0"/>
                </a:spcBef>
                <a:spcAft>
                  <a:spcPct val="0"/>
                </a:spcAft>
                <a:defRPr/>
              </a:pPr>
              <a:r>
                <a:rPr lang="en-US" sz="700" dirty="0">
                  <a:latin typeface="Arial" panose="020B0604020202020204" pitchFamily="34" charset="0"/>
                  <a:cs typeface="Arial" panose="020B0604020202020204" pitchFamily="34" charset="0"/>
                </a:rPr>
                <a:t>77/103</a:t>
              </a:r>
            </a:p>
          </p:txBody>
        </p:sp>
        <p:sp>
          <p:nvSpPr>
            <p:cNvPr id="233" name="TextBox 232">
              <a:extLst>
                <a:ext uri="{FF2B5EF4-FFF2-40B4-BE49-F238E27FC236}">
                  <a16:creationId xmlns:a16="http://schemas.microsoft.com/office/drawing/2014/main" id="{3DA0D4C7-A5A2-4EB2-87FD-ECAA0B7CA359}"/>
                </a:ext>
              </a:extLst>
            </p:cNvPr>
            <p:cNvSpPr txBox="1"/>
            <p:nvPr/>
          </p:nvSpPr>
          <p:spPr>
            <a:xfrm>
              <a:off x="6056511" y="5131025"/>
              <a:ext cx="622488" cy="463710"/>
            </a:xfrm>
            <a:prstGeom prst="rect">
              <a:avLst/>
            </a:prstGeom>
            <a:noFill/>
          </p:spPr>
          <p:txBody>
            <a:bodyPr wrap="square" rtlCol="0">
              <a:spAutoFit/>
            </a:bodyPr>
            <a:lstStyle/>
            <a:p>
              <a:pPr algn="ctr" eaLnBrk="0" fontAlgn="base" hangingPunct="0">
                <a:spcBef>
                  <a:spcPct val="0"/>
                </a:spcBef>
                <a:spcAft>
                  <a:spcPct val="0"/>
                </a:spcAft>
                <a:defRPr/>
              </a:pPr>
              <a:r>
                <a:rPr lang="en-US" sz="700" dirty="0">
                  <a:latin typeface="Arial" panose="020B0604020202020204" pitchFamily="34" charset="0"/>
                  <a:cs typeface="Arial" panose="020B0604020202020204" pitchFamily="34" charset="0"/>
                </a:rPr>
                <a:t>76/115</a:t>
              </a:r>
            </a:p>
          </p:txBody>
        </p:sp>
        <p:sp>
          <p:nvSpPr>
            <p:cNvPr id="234" name="TextBox 233">
              <a:extLst>
                <a:ext uri="{FF2B5EF4-FFF2-40B4-BE49-F238E27FC236}">
                  <a16:creationId xmlns:a16="http://schemas.microsoft.com/office/drawing/2014/main" id="{8BD4D924-6D99-4B33-8B39-E47FA337BA1F}"/>
                </a:ext>
              </a:extLst>
            </p:cNvPr>
            <p:cNvSpPr txBox="1"/>
            <p:nvPr/>
          </p:nvSpPr>
          <p:spPr>
            <a:xfrm>
              <a:off x="6946833" y="4991674"/>
              <a:ext cx="740153" cy="510079"/>
            </a:xfrm>
            <a:prstGeom prst="rect">
              <a:avLst/>
            </a:prstGeom>
            <a:noFill/>
          </p:spPr>
          <p:txBody>
            <a:bodyPr wrap="square" rtlCol="0">
              <a:spAutoFit/>
            </a:bodyPr>
            <a:lstStyle/>
            <a:p>
              <a:pPr algn="ctr" eaLnBrk="0" fontAlgn="base" hangingPunct="0">
                <a:spcBef>
                  <a:spcPct val="0"/>
                </a:spcBef>
                <a:spcAft>
                  <a:spcPct val="0"/>
                </a:spcAft>
                <a:defRPr/>
              </a:pPr>
              <a:r>
                <a:rPr lang="en-US" sz="800" dirty="0">
                  <a:latin typeface="Arial" panose="020B0604020202020204" pitchFamily="34" charset="0"/>
                  <a:cs typeface="Arial" panose="020B0604020202020204" pitchFamily="34" charset="0"/>
                </a:rPr>
                <a:t>157/181</a:t>
              </a:r>
            </a:p>
          </p:txBody>
        </p:sp>
        <p:sp>
          <p:nvSpPr>
            <p:cNvPr id="235" name="TextBox 234">
              <a:extLst>
                <a:ext uri="{FF2B5EF4-FFF2-40B4-BE49-F238E27FC236}">
                  <a16:creationId xmlns:a16="http://schemas.microsoft.com/office/drawing/2014/main" id="{72ECD203-C5C5-4DA2-A064-DCDDAEEED410}"/>
                </a:ext>
              </a:extLst>
            </p:cNvPr>
            <p:cNvSpPr txBox="1"/>
            <p:nvPr/>
          </p:nvSpPr>
          <p:spPr>
            <a:xfrm>
              <a:off x="7759770" y="5124049"/>
              <a:ext cx="627714" cy="463710"/>
            </a:xfrm>
            <a:prstGeom prst="rect">
              <a:avLst/>
            </a:prstGeom>
            <a:noFill/>
          </p:spPr>
          <p:txBody>
            <a:bodyPr wrap="square" rtlCol="0">
              <a:spAutoFit/>
            </a:bodyPr>
            <a:lstStyle/>
            <a:p>
              <a:pPr algn="ctr" eaLnBrk="0" fontAlgn="base" hangingPunct="0">
                <a:spcBef>
                  <a:spcPct val="0"/>
                </a:spcBef>
                <a:spcAft>
                  <a:spcPct val="0"/>
                </a:spcAft>
                <a:defRPr/>
              </a:pPr>
              <a:r>
                <a:rPr lang="en-US" sz="700" dirty="0">
                  <a:latin typeface="Arial" panose="020B0604020202020204" pitchFamily="34" charset="0"/>
                  <a:cs typeface="Arial" panose="020B0604020202020204" pitchFamily="34" charset="0"/>
                </a:rPr>
                <a:t>77/103</a:t>
              </a:r>
            </a:p>
          </p:txBody>
        </p:sp>
        <p:sp>
          <p:nvSpPr>
            <p:cNvPr id="236" name="TextBox 235">
              <a:extLst>
                <a:ext uri="{FF2B5EF4-FFF2-40B4-BE49-F238E27FC236}">
                  <a16:creationId xmlns:a16="http://schemas.microsoft.com/office/drawing/2014/main" id="{C9FDA7AA-1422-43A9-AAFF-941D035CFF3A}"/>
                </a:ext>
              </a:extLst>
            </p:cNvPr>
            <p:cNvSpPr txBox="1"/>
            <p:nvPr/>
          </p:nvSpPr>
          <p:spPr>
            <a:xfrm>
              <a:off x="8672097" y="5053621"/>
              <a:ext cx="701849" cy="695564"/>
            </a:xfrm>
            <a:prstGeom prst="rect">
              <a:avLst/>
            </a:prstGeom>
            <a:noFill/>
          </p:spPr>
          <p:txBody>
            <a:bodyPr wrap="square" rtlCol="0">
              <a:spAutoFit/>
            </a:bodyPr>
            <a:lstStyle/>
            <a:p>
              <a:pPr algn="ctr" eaLnBrk="0" fontAlgn="base" hangingPunct="0">
                <a:spcBef>
                  <a:spcPct val="0"/>
                </a:spcBef>
                <a:spcAft>
                  <a:spcPct val="0"/>
                </a:spcAft>
                <a:defRPr/>
              </a:pPr>
              <a:r>
                <a:rPr lang="en-US" sz="800" dirty="0">
                  <a:latin typeface="Arial" panose="020B0604020202020204" pitchFamily="34" charset="0"/>
                  <a:cs typeface="Arial" panose="020B0604020202020204" pitchFamily="34" charset="0"/>
                </a:rPr>
                <a:t>119/</a:t>
              </a:r>
              <a:br>
                <a:rPr lang="en-US" sz="80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166</a:t>
              </a:r>
            </a:p>
          </p:txBody>
        </p:sp>
        <p:sp>
          <p:nvSpPr>
            <p:cNvPr id="237" name="TextBox 236">
              <a:extLst>
                <a:ext uri="{FF2B5EF4-FFF2-40B4-BE49-F238E27FC236}">
                  <a16:creationId xmlns:a16="http://schemas.microsoft.com/office/drawing/2014/main" id="{CE12861C-A7EC-4FF3-937C-A97C9E562987}"/>
                </a:ext>
              </a:extLst>
            </p:cNvPr>
            <p:cNvSpPr txBox="1"/>
            <p:nvPr/>
          </p:nvSpPr>
          <p:spPr>
            <a:xfrm>
              <a:off x="9436571" y="5118788"/>
              <a:ext cx="638987" cy="463710"/>
            </a:xfrm>
            <a:prstGeom prst="rect">
              <a:avLst/>
            </a:prstGeom>
            <a:noFill/>
          </p:spPr>
          <p:txBody>
            <a:bodyPr wrap="square" rtlCol="0">
              <a:spAutoFit/>
            </a:bodyPr>
            <a:lstStyle/>
            <a:p>
              <a:pPr algn="ctr" eaLnBrk="0" fontAlgn="base" hangingPunct="0">
                <a:spcBef>
                  <a:spcPct val="0"/>
                </a:spcBef>
                <a:spcAft>
                  <a:spcPct val="0"/>
                </a:spcAft>
                <a:defRPr/>
              </a:pPr>
              <a:r>
                <a:rPr lang="en-US" sz="700" dirty="0">
                  <a:latin typeface="Arial" panose="020B0604020202020204" pitchFamily="34" charset="0"/>
                  <a:cs typeface="Arial" panose="020B0604020202020204" pitchFamily="34" charset="0"/>
                </a:rPr>
                <a:t>76/115</a:t>
              </a:r>
            </a:p>
          </p:txBody>
        </p:sp>
        <p:sp>
          <p:nvSpPr>
            <p:cNvPr id="246" name="TextBox 11">
              <a:extLst>
                <a:ext uri="{FF2B5EF4-FFF2-40B4-BE49-F238E27FC236}">
                  <a16:creationId xmlns:a16="http://schemas.microsoft.com/office/drawing/2014/main" id="{BF30FA6D-C1BC-49F9-BA13-77CAC4DDF4CB}"/>
                </a:ext>
              </a:extLst>
            </p:cNvPr>
            <p:cNvSpPr txBox="1">
              <a:spLocks noChangeArrowheads="1"/>
            </p:cNvSpPr>
            <p:nvPr/>
          </p:nvSpPr>
          <p:spPr bwMode="auto">
            <a:xfrm>
              <a:off x="2665196" y="5229988"/>
              <a:ext cx="865651" cy="34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0" fontAlgn="base" hangingPunct="0">
                <a:lnSpc>
                  <a:spcPct val="100000"/>
                </a:lnSpc>
                <a:spcBef>
                  <a:spcPct val="0"/>
                </a:spcBef>
                <a:spcAft>
                  <a:spcPct val="0"/>
                </a:spcAft>
                <a:buClrTx/>
                <a:buNone/>
                <a:defRPr/>
              </a:pPr>
              <a:r>
                <a:rPr lang="en-US" altLang="en-US" sz="900" dirty="0">
                  <a:solidFill>
                    <a:schemeClr val="tx1"/>
                  </a:solidFill>
                  <a:cs typeface="Arial" panose="020B0604020202020204" pitchFamily="34" charset="0"/>
                </a:rPr>
                <a:t>n/N =</a:t>
              </a:r>
            </a:p>
          </p:txBody>
        </p:sp>
        <p:sp>
          <p:nvSpPr>
            <p:cNvPr id="247" name="TextBox 246">
              <a:extLst>
                <a:ext uri="{FF2B5EF4-FFF2-40B4-BE49-F238E27FC236}">
                  <a16:creationId xmlns:a16="http://schemas.microsoft.com/office/drawing/2014/main" id="{61E04A80-6E28-4FD1-9062-FF18B7A5E9E2}"/>
                </a:ext>
              </a:extLst>
            </p:cNvPr>
            <p:cNvSpPr txBox="1"/>
            <p:nvPr/>
          </p:nvSpPr>
          <p:spPr>
            <a:xfrm>
              <a:off x="3475467" y="2165582"/>
              <a:ext cx="1799195" cy="556451"/>
            </a:xfrm>
            <a:prstGeom prst="rect">
              <a:avLst/>
            </a:prstGeom>
            <a:noFill/>
          </p:spPr>
          <p:txBody>
            <a:bodyPr wrap="square" rtlCol="0">
              <a:spAutoFit/>
            </a:bodyPr>
            <a:lstStyle/>
            <a:p>
              <a:pPr algn="ctr" eaLnBrk="0" fontAlgn="base" hangingPunct="0">
                <a:spcBef>
                  <a:spcPct val="0"/>
                </a:spcBef>
                <a:spcAft>
                  <a:spcPct val="0"/>
                </a:spcAft>
                <a:defRPr/>
              </a:pPr>
              <a:r>
                <a:rPr lang="en-US" sz="900" dirty="0">
                  <a:latin typeface="Arial" panose="020B0604020202020204" pitchFamily="34" charset="0"/>
                  <a:cs typeface="Arial" panose="020B0604020202020204" pitchFamily="34" charset="0"/>
                </a:rPr>
                <a:t>15.1</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(6.6 to 23.5)</a:t>
              </a:r>
            </a:p>
          </p:txBody>
        </p:sp>
        <p:sp>
          <p:nvSpPr>
            <p:cNvPr id="248" name="TextBox 247">
              <a:extLst>
                <a:ext uri="{FF2B5EF4-FFF2-40B4-BE49-F238E27FC236}">
                  <a16:creationId xmlns:a16="http://schemas.microsoft.com/office/drawing/2014/main" id="{5DADBA92-B623-4CF0-92D4-54FEBA72FD98}"/>
                </a:ext>
              </a:extLst>
            </p:cNvPr>
            <p:cNvSpPr txBox="1"/>
            <p:nvPr/>
          </p:nvSpPr>
          <p:spPr>
            <a:xfrm>
              <a:off x="5113516" y="2165582"/>
              <a:ext cx="1799195" cy="556451"/>
            </a:xfrm>
            <a:prstGeom prst="rect">
              <a:avLst/>
            </a:prstGeom>
            <a:noFill/>
          </p:spPr>
          <p:txBody>
            <a:bodyPr wrap="square" rtlCol="0">
              <a:spAutoFit/>
            </a:bodyPr>
            <a:lstStyle/>
            <a:p>
              <a:pPr algn="ctr" eaLnBrk="0" fontAlgn="base" hangingPunct="0">
                <a:spcBef>
                  <a:spcPct val="0"/>
                </a:spcBef>
                <a:spcAft>
                  <a:spcPct val="0"/>
                </a:spcAft>
                <a:defRPr/>
              </a:pPr>
              <a:r>
                <a:rPr lang="en-US" sz="900" dirty="0">
                  <a:latin typeface="Arial" panose="020B0604020202020204" pitchFamily="34" charset="0"/>
                  <a:cs typeface="Arial" panose="020B0604020202020204" pitchFamily="34" charset="0"/>
                </a:rPr>
                <a:t>8.7</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(-3.4 to 20.7)</a:t>
              </a:r>
            </a:p>
          </p:txBody>
        </p:sp>
        <p:sp>
          <p:nvSpPr>
            <p:cNvPr id="249" name="TextBox 248">
              <a:extLst>
                <a:ext uri="{FF2B5EF4-FFF2-40B4-BE49-F238E27FC236}">
                  <a16:creationId xmlns:a16="http://schemas.microsoft.com/office/drawing/2014/main" id="{CF7E0F65-0185-4449-89A3-52E7CA482F45}"/>
                </a:ext>
              </a:extLst>
            </p:cNvPr>
            <p:cNvSpPr txBox="1"/>
            <p:nvPr/>
          </p:nvSpPr>
          <p:spPr>
            <a:xfrm>
              <a:off x="6811931" y="2165582"/>
              <a:ext cx="1799195" cy="556451"/>
            </a:xfrm>
            <a:prstGeom prst="rect">
              <a:avLst/>
            </a:prstGeom>
            <a:noFill/>
          </p:spPr>
          <p:txBody>
            <a:bodyPr wrap="square" rtlCol="0">
              <a:spAutoFit/>
            </a:bodyPr>
            <a:lstStyle/>
            <a:p>
              <a:pPr algn="ctr" eaLnBrk="0" fontAlgn="base" hangingPunct="0">
                <a:spcBef>
                  <a:spcPct val="0"/>
                </a:spcBef>
                <a:spcAft>
                  <a:spcPct val="0"/>
                </a:spcAft>
                <a:defRPr/>
              </a:pPr>
              <a:r>
                <a:rPr lang="en-US" sz="900" dirty="0">
                  <a:latin typeface="Arial" panose="020B0604020202020204" pitchFamily="34" charset="0"/>
                  <a:cs typeface="Arial" panose="020B0604020202020204" pitchFamily="34" charset="0"/>
                </a:rPr>
                <a:t>12.0</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(2.2 to 21.7)</a:t>
              </a:r>
            </a:p>
          </p:txBody>
        </p:sp>
        <p:sp>
          <p:nvSpPr>
            <p:cNvPr id="250" name="TextBox 249">
              <a:extLst>
                <a:ext uri="{FF2B5EF4-FFF2-40B4-BE49-F238E27FC236}">
                  <a16:creationId xmlns:a16="http://schemas.microsoft.com/office/drawing/2014/main" id="{C626E6FE-77E6-47DC-8DB6-B71718EFCF53}"/>
                </a:ext>
              </a:extLst>
            </p:cNvPr>
            <p:cNvSpPr txBox="1"/>
            <p:nvPr/>
          </p:nvSpPr>
          <p:spPr>
            <a:xfrm>
              <a:off x="8457720" y="2165582"/>
              <a:ext cx="1799195" cy="556451"/>
            </a:xfrm>
            <a:prstGeom prst="rect">
              <a:avLst/>
            </a:prstGeom>
            <a:noFill/>
          </p:spPr>
          <p:txBody>
            <a:bodyPr wrap="square" rtlCol="0">
              <a:spAutoFit/>
            </a:bodyPr>
            <a:lstStyle/>
            <a:p>
              <a:pPr algn="ctr" eaLnBrk="0" fontAlgn="base" hangingPunct="0">
                <a:spcBef>
                  <a:spcPct val="0"/>
                </a:spcBef>
                <a:spcAft>
                  <a:spcPct val="0"/>
                </a:spcAft>
                <a:defRPr/>
              </a:pPr>
              <a:r>
                <a:rPr lang="en-US" sz="900" dirty="0">
                  <a:latin typeface="Arial" panose="020B0604020202020204" pitchFamily="34" charset="0"/>
                  <a:cs typeface="Arial" panose="020B0604020202020204" pitchFamily="34" charset="0"/>
                </a:rPr>
                <a:t>5.6</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(-5.4 to 16.6)</a:t>
              </a:r>
            </a:p>
          </p:txBody>
        </p:sp>
        <p:cxnSp>
          <p:nvCxnSpPr>
            <p:cNvPr id="251" name="Straight Connector 8">
              <a:extLst>
                <a:ext uri="{FF2B5EF4-FFF2-40B4-BE49-F238E27FC236}">
                  <a16:creationId xmlns:a16="http://schemas.microsoft.com/office/drawing/2014/main" id="{52D78782-809D-48A7-9A32-11C2645437E5}"/>
                </a:ext>
              </a:extLst>
            </p:cNvPr>
            <p:cNvCxnSpPr>
              <a:cxnSpLocks noChangeShapeType="1"/>
            </p:cNvCxnSpPr>
            <p:nvPr/>
          </p:nvCxnSpPr>
          <p:spPr bwMode="auto">
            <a:xfrm>
              <a:off x="3780116" y="2762806"/>
              <a:ext cx="112644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52" name="Straight Connector 8">
              <a:extLst>
                <a:ext uri="{FF2B5EF4-FFF2-40B4-BE49-F238E27FC236}">
                  <a16:creationId xmlns:a16="http://schemas.microsoft.com/office/drawing/2014/main" id="{18F4943A-54F4-4B88-8D76-CDE866906E6F}"/>
                </a:ext>
              </a:extLst>
            </p:cNvPr>
            <p:cNvCxnSpPr>
              <a:cxnSpLocks noChangeShapeType="1"/>
            </p:cNvCxnSpPr>
            <p:nvPr/>
          </p:nvCxnSpPr>
          <p:spPr bwMode="auto">
            <a:xfrm>
              <a:off x="7134938" y="2762806"/>
              <a:ext cx="112644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53" name="Straight Connector 8">
              <a:extLst>
                <a:ext uri="{FF2B5EF4-FFF2-40B4-BE49-F238E27FC236}">
                  <a16:creationId xmlns:a16="http://schemas.microsoft.com/office/drawing/2014/main" id="{0D137F9B-8E9F-493B-B6F9-DA6DEC0E1081}"/>
                </a:ext>
              </a:extLst>
            </p:cNvPr>
            <p:cNvCxnSpPr>
              <a:cxnSpLocks noChangeShapeType="1"/>
            </p:cNvCxnSpPr>
            <p:nvPr/>
          </p:nvCxnSpPr>
          <p:spPr bwMode="auto">
            <a:xfrm>
              <a:off x="8772982" y="2762806"/>
              <a:ext cx="112644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254" name="TextBox 253">
              <a:extLst>
                <a:ext uri="{FF2B5EF4-FFF2-40B4-BE49-F238E27FC236}">
                  <a16:creationId xmlns:a16="http://schemas.microsoft.com/office/drawing/2014/main" id="{07A70797-E3F7-474B-A146-E758808FD50A}"/>
                </a:ext>
              </a:extLst>
            </p:cNvPr>
            <p:cNvSpPr txBox="1"/>
            <p:nvPr/>
          </p:nvSpPr>
          <p:spPr>
            <a:xfrm>
              <a:off x="-584728" y="2165584"/>
              <a:ext cx="4491627" cy="347781"/>
            </a:xfrm>
            <a:prstGeom prst="rect">
              <a:avLst/>
            </a:prstGeom>
            <a:noFill/>
          </p:spPr>
          <p:txBody>
            <a:bodyPr wrap="square" rtlCol="0">
              <a:spAutoFit/>
            </a:bodyPr>
            <a:lstStyle/>
            <a:p>
              <a:pPr eaLnBrk="0" fontAlgn="base" hangingPunct="0">
                <a:spcBef>
                  <a:spcPct val="0"/>
                </a:spcBef>
                <a:spcAft>
                  <a:spcPct val="0"/>
                </a:spcAft>
                <a:defRPr/>
              </a:pPr>
              <a:r>
                <a:rPr lang="en-US" sz="900" b="1" dirty="0">
                  <a:latin typeface="Arial" panose="020B0604020202020204" pitchFamily="34" charset="0"/>
                  <a:cs typeface="Arial" panose="020B0604020202020204" pitchFamily="34" charset="0"/>
                </a:rPr>
                <a:t>Treatment Difference (95% CI)</a:t>
              </a:r>
            </a:p>
          </p:txBody>
        </p:sp>
        <p:cxnSp>
          <p:nvCxnSpPr>
            <p:cNvPr id="73" name="Straight Connector 21">
              <a:extLst>
                <a:ext uri="{FF2B5EF4-FFF2-40B4-BE49-F238E27FC236}">
                  <a16:creationId xmlns:a16="http://schemas.microsoft.com/office/drawing/2014/main" id="{2B7E76FD-ED30-4CC7-A3B4-446BFB751C5F}"/>
                </a:ext>
              </a:extLst>
            </p:cNvPr>
            <p:cNvCxnSpPr>
              <a:cxnSpLocks noChangeShapeType="1"/>
            </p:cNvCxnSpPr>
            <p:nvPr/>
          </p:nvCxnSpPr>
          <p:spPr bwMode="auto">
            <a:xfrm rot="5400000">
              <a:off x="10232887" y="5762476"/>
              <a:ext cx="9416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4" name="TextBox 73">
              <a:extLst>
                <a:ext uri="{FF2B5EF4-FFF2-40B4-BE49-F238E27FC236}">
                  <a16:creationId xmlns:a16="http://schemas.microsoft.com/office/drawing/2014/main" id="{1DFBB091-6449-486C-939E-5F6CA76C3877}"/>
                </a:ext>
              </a:extLst>
            </p:cNvPr>
            <p:cNvSpPr txBox="1"/>
            <p:nvPr/>
          </p:nvSpPr>
          <p:spPr>
            <a:xfrm>
              <a:off x="-1555010" y="1901424"/>
              <a:ext cx="5246185" cy="602822"/>
            </a:xfrm>
            <a:prstGeom prst="rect">
              <a:avLst/>
            </a:prstGeom>
            <a:noFill/>
          </p:spPr>
          <p:txBody>
            <a:bodyPr wrap="square" rtlCol="0">
              <a:spAutoFit/>
            </a:bodyPr>
            <a:lstStyle/>
            <a:p>
              <a:pPr algn="r" eaLnBrk="0" fontAlgn="base" hangingPunct="0">
                <a:spcBef>
                  <a:spcPct val="0"/>
                </a:spcBef>
                <a:spcAft>
                  <a:spcPct val="0"/>
                </a:spcAft>
                <a:defRPr/>
              </a:pPr>
              <a:r>
                <a:rPr lang="en-US" sz="1000" b="1" dirty="0">
                  <a:latin typeface="Arial" panose="020B0604020202020204" pitchFamily="34" charset="0"/>
                  <a:cs typeface="Arial" panose="020B0604020202020204" pitchFamily="34" charset="0"/>
                </a:rPr>
                <a:t>WHO-Recommended Second-line NRTIs    56%</a:t>
              </a:r>
            </a:p>
          </p:txBody>
        </p:sp>
        <p:sp>
          <p:nvSpPr>
            <p:cNvPr id="76" name="TextBox 75">
              <a:extLst>
                <a:ext uri="{FF2B5EF4-FFF2-40B4-BE49-F238E27FC236}">
                  <a16:creationId xmlns:a16="http://schemas.microsoft.com/office/drawing/2014/main" id="{9DCFB2BB-37D6-422B-86C5-971E0F1DA3DC}"/>
                </a:ext>
              </a:extLst>
            </p:cNvPr>
            <p:cNvSpPr txBox="1"/>
            <p:nvPr/>
          </p:nvSpPr>
          <p:spPr>
            <a:xfrm>
              <a:off x="3666408" y="5749576"/>
              <a:ext cx="7235879" cy="556451"/>
            </a:xfrm>
            <a:prstGeom prst="rect">
              <a:avLst/>
            </a:prstGeom>
            <a:noFill/>
          </p:spPr>
          <p:txBody>
            <a:bodyPr wrap="square" rtlCol="0">
              <a:spAutoFit/>
            </a:bodyPr>
            <a:lstStyle/>
            <a:p>
              <a:pPr algn="ctr" eaLnBrk="0" fontAlgn="base" hangingPunct="0">
                <a:spcBef>
                  <a:spcPct val="0"/>
                </a:spcBef>
                <a:spcAft>
                  <a:spcPct val="0"/>
                </a:spcAft>
                <a:defRPr/>
              </a:pPr>
              <a:r>
                <a:rPr lang="en-US" sz="900" b="1" dirty="0">
                  <a:latin typeface="Arial" panose="020B0604020202020204" pitchFamily="34" charset="0"/>
                  <a:cs typeface="Arial" panose="020B0604020202020204" pitchFamily="34" charset="0"/>
                </a:rPr>
                <a:t>Within Regimen Comparisons </a:t>
              </a:r>
              <a:br>
                <a:rPr lang="en-US" sz="900" b="1" dirty="0">
                  <a:latin typeface="Arial" panose="020B0604020202020204" pitchFamily="34" charset="0"/>
                  <a:cs typeface="Arial" panose="020B0604020202020204" pitchFamily="34" charset="0"/>
                </a:rPr>
              </a:br>
              <a:r>
                <a:rPr lang="en-US" sz="900" b="1" dirty="0">
                  <a:latin typeface="Arial" panose="020B0604020202020204" pitchFamily="34" charset="0"/>
                  <a:cs typeface="Arial" panose="020B0604020202020204" pitchFamily="34" charset="0"/>
                </a:rPr>
                <a:t>by NRTI Use</a:t>
              </a:r>
            </a:p>
          </p:txBody>
        </p:sp>
      </p:grpSp>
      <p:sp>
        <p:nvSpPr>
          <p:cNvPr id="77" name="Rectangle 2">
            <a:extLst>
              <a:ext uri="{FF2B5EF4-FFF2-40B4-BE49-F238E27FC236}">
                <a16:creationId xmlns:a16="http://schemas.microsoft.com/office/drawing/2014/main" id="{04B4D1A6-5AE0-4F10-9B3E-26511EA42629}"/>
              </a:ext>
            </a:extLst>
          </p:cNvPr>
          <p:cNvSpPr>
            <a:spLocks noGrp="1"/>
          </p:cNvSpPr>
          <p:nvPr>
            <p:ph type="title"/>
          </p:nvPr>
        </p:nvSpPr>
        <p:spPr>
          <a:xfrm>
            <a:off x="106960" y="457609"/>
            <a:ext cx="8768616" cy="827485"/>
          </a:xfrm>
        </p:spPr>
        <p:txBody>
          <a:bodyPr>
            <a:noAutofit/>
          </a:bodyPr>
          <a:lstStyle/>
          <a:p>
            <a:r>
              <a:rPr lang="en-US" altLang="en-US" sz="2800" dirty="0"/>
              <a:t>DAWNING: Impact of NRTI Backbone on Efficacy of DTG vs LPV/RTV as Second-line ART</a:t>
            </a:r>
          </a:p>
        </p:txBody>
      </p:sp>
      <p:sp>
        <p:nvSpPr>
          <p:cNvPr id="79" name="Text Box 11">
            <a:extLst>
              <a:ext uri="{FF2B5EF4-FFF2-40B4-BE49-F238E27FC236}">
                <a16:creationId xmlns:a16="http://schemas.microsoft.com/office/drawing/2014/main" id="{82D501FD-2DB1-42BF-9522-17F69E28999B}"/>
              </a:ext>
            </a:extLst>
          </p:cNvPr>
          <p:cNvSpPr txBox="1">
            <a:spLocks noChangeArrowheads="1"/>
          </p:cNvSpPr>
          <p:nvPr/>
        </p:nvSpPr>
        <p:spPr bwMode="auto">
          <a:xfrm>
            <a:off x="3048930" y="5900781"/>
            <a:ext cx="6007894"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fontAlgn="base">
              <a:lnSpc>
                <a:spcPct val="100000"/>
              </a:lnSpc>
              <a:spcBef>
                <a:spcPct val="0"/>
              </a:spcBef>
              <a:spcAft>
                <a:spcPct val="0"/>
              </a:spcAft>
              <a:buClrTx/>
              <a:buNone/>
              <a:defRPr/>
            </a:pPr>
            <a:r>
              <a:rPr lang="en-US" altLang="en-US" sz="1050" dirty="0">
                <a:solidFill>
                  <a:schemeClr val="accent5">
                    <a:lumMod val="75000"/>
                  </a:schemeClr>
                </a:solidFill>
                <a:cs typeface="Arial" panose="020B0604020202020204" pitchFamily="34" charset="0"/>
              </a:rPr>
              <a:t>Aboud M, et al. CROI 2018. Abstract 508. </a:t>
            </a:r>
          </a:p>
        </p:txBody>
      </p:sp>
      <p:pic>
        <p:nvPicPr>
          <p:cNvPr id="8" name="Imagen 7">
            <a:extLst>
              <a:ext uri="{FF2B5EF4-FFF2-40B4-BE49-F238E27FC236}">
                <a16:creationId xmlns:a16="http://schemas.microsoft.com/office/drawing/2014/main" id="{92C81040-5C4C-436C-BDD4-32E68ECD0F1A}"/>
              </a:ext>
            </a:extLst>
          </p:cNvPr>
          <p:cNvPicPr>
            <a:picLocks noChangeAspect="1"/>
          </p:cNvPicPr>
          <p:nvPr/>
        </p:nvPicPr>
        <p:blipFill>
          <a:blip r:embed="rId3"/>
          <a:stretch>
            <a:fillRect/>
          </a:stretch>
        </p:blipFill>
        <p:spPr>
          <a:xfrm>
            <a:off x="144216" y="3538287"/>
            <a:ext cx="3863360" cy="2706101"/>
          </a:xfrm>
          <a:prstGeom prst="rect">
            <a:avLst/>
          </a:prstGeom>
        </p:spPr>
      </p:pic>
    </p:spTree>
    <p:extLst>
      <p:ext uri="{BB962C8B-B14F-4D97-AF65-F5344CB8AC3E}">
        <p14:creationId xmlns:p14="http://schemas.microsoft.com/office/powerpoint/2010/main" val="328236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0A1B1A-5D62-4061-A7EE-0433FCA9180E}"/>
              </a:ext>
            </a:extLst>
          </p:cNvPr>
          <p:cNvSpPr>
            <a:spLocks noGrp="1"/>
          </p:cNvSpPr>
          <p:nvPr>
            <p:ph type="title"/>
          </p:nvPr>
        </p:nvSpPr>
        <p:spPr>
          <a:xfrm>
            <a:off x="628650" y="506035"/>
            <a:ext cx="7886700" cy="532000"/>
          </a:xfrm>
        </p:spPr>
        <p:txBody>
          <a:bodyPr>
            <a:normAutofit fontScale="90000"/>
          </a:bodyPr>
          <a:lstStyle/>
          <a:p>
            <a:r>
              <a:rPr lang="es-MX" dirty="0"/>
              <a:t>ACTG 5288 </a:t>
            </a:r>
            <a:r>
              <a:rPr lang="en-US" dirty="0"/>
              <a:t>Strategy</a:t>
            </a:r>
            <a:r>
              <a:rPr lang="es-MX" dirty="0"/>
              <a:t> Study in RLS </a:t>
            </a:r>
            <a:r>
              <a:rPr lang="es-MX" dirty="0" err="1"/>
              <a:t>for</a:t>
            </a:r>
            <a:r>
              <a:rPr lang="es-MX" dirty="0"/>
              <a:t> 3L ART</a:t>
            </a:r>
          </a:p>
        </p:txBody>
      </p:sp>
      <p:pic>
        <p:nvPicPr>
          <p:cNvPr id="4" name="Marcador de contenido 3">
            <a:extLst>
              <a:ext uri="{FF2B5EF4-FFF2-40B4-BE49-F238E27FC236}">
                <a16:creationId xmlns:a16="http://schemas.microsoft.com/office/drawing/2014/main" id="{97CB4533-D21C-4D39-8F6B-188504661F83}"/>
              </a:ext>
            </a:extLst>
          </p:cNvPr>
          <p:cNvPicPr>
            <a:picLocks noGrp="1" noChangeAspect="1"/>
          </p:cNvPicPr>
          <p:nvPr>
            <p:ph idx="1"/>
          </p:nvPr>
        </p:nvPicPr>
        <p:blipFill>
          <a:blip r:embed="rId3"/>
          <a:stretch>
            <a:fillRect/>
          </a:stretch>
        </p:blipFill>
        <p:spPr>
          <a:xfrm>
            <a:off x="944480" y="1663093"/>
            <a:ext cx="7255041" cy="3786815"/>
          </a:xfrm>
          <a:prstGeom prst="rect">
            <a:avLst/>
          </a:prstGeom>
        </p:spPr>
      </p:pic>
      <p:sp>
        <p:nvSpPr>
          <p:cNvPr id="5" name="CuadroTexto 4">
            <a:extLst>
              <a:ext uri="{FF2B5EF4-FFF2-40B4-BE49-F238E27FC236}">
                <a16:creationId xmlns:a16="http://schemas.microsoft.com/office/drawing/2014/main" id="{E08FB6E4-6456-4951-AB56-677CF894606C}"/>
              </a:ext>
            </a:extLst>
          </p:cNvPr>
          <p:cNvSpPr txBox="1"/>
          <p:nvPr/>
        </p:nvSpPr>
        <p:spPr>
          <a:xfrm>
            <a:off x="3376474" y="1467706"/>
            <a:ext cx="5895832" cy="300082"/>
          </a:xfrm>
          <a:prstGeom prst="rect">
            <a:avLst/>
          </a:prstGeom>
          <a:noFill/>
        </p:spPr>
        <p:txBody>
          <a:bodyPr wrap="square" rtlCol="0">
            <a:spAutoFit/>
          </a:bodyPr>
          <a:lstStyle/>
          <a:p>
            <a:r>
              <a:rPr lang="es-MX" sz="1350" dirty="0"/>
              <a:t>10 </a:t>
            </a:r>
            <a:r>
              <a:rPr lang="en-US" sz="1350" dirty="0"/>
              <a:t>countries</a:t>
            </a:r>
            <a:r>
              <a:rPr lang="es-MX" sz="1350" dirty="0"/>
              <a:t> in </a:t>
            </a:r>
            <a:r>
              <a:rPr lang="en-US" sz="1350" dirty="0"/>
              <a:t>Africa</a:t>
            </a:r>
            <a:r>
              <a:rPr lang="es-MX" sz="1350" dirty="0"/>
              <a:t>, Asia, South America, </a:t>
            </a:r>
            <a:r>
              <a:rPr lang="en-US" sz="1350" dirty="0"/>
              <a:t>Caribbean</a:t>
            </a:r>
          </a:p>
        </p:txBody>
      </p:sp>
      <p:sp>
        <p:nvSpPr>
          <p:cNvPr id="6" name="CuadroTexto 5">
            <a:extLst>
              <a:ext uri="{FF2B5EF4-FFF2-40B4-BE49-F238E27FC236}">
                <a16:creationId xmlns:a16="http://schemas.microsoft.com/office/drawing/2014/main" id="{3EF0466F-1409-4204-80B7-533E5E8A1E5E}"/>
              </a:ext>
            </a:extLst>
          </p:cNvPr>
          <p:cNvSpPr txBox="1"/>
          <p:nvPr/>
        </p:nvSpPr>
        <p:spPr>
          <a:xfrm>
            <a:off x="4818647" y="5531518"/>
            <a:ext cx="4168943" cy="300082"/>
          </a:xfrm>
          <a:prstGeom prst="rect">
            <a:avLst/>
          </a:prstGeom>
          <a:noFill/>
        </p:spPr>
        <p:txBody>
          <a:bodyPr wrap="square" rtlCol="0">
            <a:spAutoFit/>
          </a:bodyPr>
          <a:lstStyle/>
          <a:p>
            <a:endParaRPr lang="en-US" sz="1350" dirty="0"/>
          </a:p>
        </p:txBody>
      </p:sp>
      <p:sp>
        <p:nvSpPr>
          <p:cNvPr id="7" name="CuadroTexto 6">
            <a:extLst>
              <a:ext uri="{FF2B5EF4-FFF2-40B4-BE49-F238E27FC236}">
                <a16:creationId xmlns:a16="http://schemas.microsoft.com/office/drawing/2014/main" id="{0C35E10B-F86A-46EF-A870-A4618F890362}"/>
              </a:ext>
            </a:extLst>
          </p:cNvPr>
          <p:cNvSpPr txBox="1"/>
          <p:nvPr/>
        </p:nvSpPr>
        <p:spPr>
          <a:xfrm>
            <a:off x="5224714" y="5807787"/>
            <a:ext cx="3762876" cy="300082"/>
          </a:xfrm>
          <a:prstGeom prst="rect">
            <a:avLst/>
          </a:prstGeom>
          <a:noFill/>
        </p:spPr>
        <p:txBody>
          <a:bodyPr wrap="square" rtlCol="0">
            <a:spAutoFit/>
          </a:bodyPr>
          <a:lstStyle/>
          <a:p>
            <a:pPr algn="r"/>
            <a:r>
              <a:rPr lang="es-MX" sz="1350" dirty="0" err="1">
                <a:solidFill>
                  <a:schemeClr val="accent5">
                    <a:lumMod val="75000"/>
                  </a:schemeClr>
                </a:solidFill>
              </a:rPr>
              <a:t>Grinsztejn</a:t>
            </a:r>
            <a:r>
              <a:rPr lang="es-MX" sz="1350" dirty="0">
                <a:solidFill>
                  <a:schemeClr val="accent5">
                    <a:lumMod val="75000"/>
                  </a:schemeClr>
                </a:solidFill>
              </a:rPr>
              <a:t> B et al  CROI 2018, 30LB</a:t>
            </a:r>
            <a:endParaRPr lang="en-US" sz="1350" dirty="0">
              <a:solidFill>
                <a:schemeClr val="accent5">
                  <a:lumMod val="75000"/>
                </a:schemeClr>
              </a:solidFill>
            </a:endParaRPr>
          </a:p>
        </p:txBody>
      </p:sp>
      <p:sp>
        <p:nvSpPr>
          <p:cNvPr id="8" name="CuadroTexto 7">
            <a:extLst>
              <a:ext uri="{FF2B5EF4-FFF2-40B4-BE49-F238E27FC236}">
                <a16:creationId xmlns:a16="http://schemas.microsoft.com/office/drawing/2014/main" id="{F70C8FD7-7B30-49E3-B690-265C99FA68D2}"/>
              </a:ext>
            </a:extLst>
          </p:cNvPr>
          <p:cNvSpPr txBox="1"/>
          <p:nvPr/>
        </p:nvSpPr>
        <p:spPr>
          <a:xfrm>
            <a:off x="505326" y="5378116"/>
            <a:ext cx="8283743" cy="300082"/>
          </a:xfrm>
          <a:prstGeom prst="rect">
            <a:avLst/>
          </a:prstGeom>
          <a:noFill/>
        </p:spPr>
        <p:txBody>
          <a:bodyPr wrap="square" rtlCol="0">
            <a:spAutoFit/>
          </a:bodyPr>
          <a:lstStyle/>
          <a:p>
            <a:r>
              <a:rPr lang="es-MX" sz="1350" dirty="0"/>
              <a:t>% </a:t>
            </a:r>
            <a:r>
              <a:rPr lang="es-MX" sz="1350" dirty="0" err="1"/>
              <a:t>Pts</a:t>
            </a:r>
            <a:r>
              <a:rPr lang="es-MX" sz="1350" dirty="0"/>
              <a:t>      A: 53%	       B1: 14%	  B2: 13%	             B3: 1%	C: 13%		   D:6%</a:t>
            </a:r>
            <a:endParaRPr lang="en-US" sz="1350" dirty="0"/>
          </a:p>
        </p:txBody>
      </p:sp>
      <p:sp>
        <p:nvSpPr>
          <p:cNvPr id="3" name="Elipse 2">
            <a:extLst>
              <a:ext uri="{FF2B5EF4-FFF2-40B4-BE49-F238E27FC236}">
                <a16:creationId xmlns:a16="http://schemas.microsoft.com/office/drawing/2014/main" id="{5090E3ED-32FE-41C3-8D2F-F04FEF591EA7}"/>
              </a:ext>
            </a:extLst>
          </p:cNvPr>
          <p:cNvSpPr/>
          <p:nvPr/>
        </p:nvSpPr>
        <p:spPr>
          <a:xfrm>
            <a:off x="944479" y="2502567"/>
            <a:ext cx="1690437" cy="2145795"/>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057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DFAE74-15A7-4517-9C40-C0308D34B07C}"/>
              </a:ext>
            </a:extLst>
          </p:cNvPr>
          <p:cNvSpPr>
            <a:spLocks noGrp="1"/>
          </p:cNvSpPr>
          <p:nvPr>
            <p:ph type="title"/>
          </p:nvPr>
        </p:nvSpPr>
        <p:spPr>
          <a:xfrm>
            <a:off x="562860" y="197016"/>
            <a:ext cx="8018280" cy="666090"/>
          </a:xfrm>
        </p:spPr>
        <p:txBody>
          <a:bodyPr>
            <a:normAutofit fontScale="90000"/>
          </a:bodyPr>
          <a:lstStyle/>
          <a:p>
            <a:r>
              <a:rPr lang="es-MX" dirty="0"/>
              <a:t>ACTG 5288</a:t>
            </a:r>
          </a:p>
        </p:txBody>
      </p:sp>
      <p:pic>
        <p:nvPicPr>
          <p:cNvPr id="4" name="Marcador de contenido 3">
            <a:extLst>
              <a:ext uri="{FF2B5EF4-FFF2-40B4-BE49-F238E27FC236}">
                <a16:creationId xmlns:a16="http://schemas.microsoft.com/office/drawing/2014/main" id="{B4C5B564-9CE6-45F0-A8DA-0F2927A3A833}"/>
              </a:ext>
            </a:extLst>
          </p:cNvPr>
          <p:cNvPicPr>
            <a:picLocks noGrp="1" noChangeAspect="1"/>
          </p:cNvPicPr>
          <p:nvPr>
            <p:ph idx="1"/>
          </p:nvPr>
        </p:nvPicPr>
        <p:blipFill>
          <a:blip r:embed="rId3"/>
          <a:stretch>
            <a:fillRect/>
          </a:stretch>
        </p:blipFill>
        <p:spPr>
          <a:xfrm>
            <a:off x="0" y="2911642"/>
            <a:ext cx="5125454" cy="3351086"/>
          </a:xfrm>
          <a:prstGeom prst="rect">
            <a:avLst/>
          </a:prstGeom>
        </p:spPr>
      </p:pic>
      <p:sp>
        <p:nvSpPr>
          <p:cNvPr id="6" name="CuadroTexto 5">
            <a:extLst>
              <a:ext uri="{FF2B5EF4-FFF2-40B4-BE49-F238E27FC236}">
                <a16:creationId xmlns:a16="http://schemas.microsoft.com/office/drawing/2014/main" id="{4E95977D-A214-4675-AE0E-CE56A2E47ECC}"/>
              </a:ext>
            </a:extLst>
          </p:cNvPr>
          <p:cNvSpPr txBox="1"/>
          <p:nvPr/>
        </p:nvSpPr>
        <p:spPr>
          <a:xfrm>
            <a:off x="5125454" y="5626267"/>
            <a:ext cx="3762876" cy="300082"/>
          </a:xfrm>
          <a:prstGeom prst="rect">
            <a:avLst/>
          </a:prstGeom>
          <a:noFill/>
        </p:spPr>
        <p:txBody>
          <a:bodyPr wrap="square" rtlCol="0">
            <a:spAutoFit/>
          </a:bodyPr>
          <a:lstStyle/>
          <a:p>
            <a:pPr algn="r"/>
            <a:r>
              <a:rPr lang="es-MX" sz="1350" dirty="0" err="1">
                <a:solidFill>
                  <a:schemeClr val="accent5">
                    <a:lumMod val="75000"/>
                  </a:schemeClr>
                </a:solidFill>
              </a:rPr>
              <a:t>Grinsztejn</a:t>
            </a:r>
            <a:r>
              <a:rPr lang="es-MX" sz="1350" dirty="0">
                <a:solidFill>
                  <a:schemeClr val="accent5">
                    <a:lumMod val="75000"/>
                  </a:schemeClr>
                </a:solidFill>
              </a:rPr>
              <a:t> B et al  CROI 2018, 30LB</a:t>
            </a:r>
            <a:endParaRPr lang="en-US" sz="1350" dirty="0">
              <a:solidFill>
                <a:schemeClr val="accent5">
                  <a:lumMod val="75000"/>
                </a:schemeClr>
              </a:solidFill>
            </a:endParaRPr>
          </a:p>
        </p:txBody>
      </p:sp>
      <p:sp>
        <p:nvSpPr>
          <p:cNvPr id="7" name="Elipse 6">
            <a:extLst>
              <a:ext uri="{FF2B5EF4-FFF2-40B4-BE49-F238E27FC236}">
                <a16:creationId xmlns:a16="http://schemas.microsoft.com/office/drawing/2014/main" id="{0450BE02-E93D-452F-AB5D-FFDE53E2DAE8}"/>
              </a:ext>
            </a:extLst>
          </p:cNvPr>
          <p:cNvSpPr/>
          <p:nvPr/>
        </p:nvSpPr>
        <p:spPr>
          <a:xfrm>
            <a:off x="1246908" y="4222865"/>
            <a:ext cx="548641" cy="1895302"/>
          </a:xfrm>
          <a:prstGeom prst="ellipse">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Imagen 7">
            <a:extLst>
              <a:ext uri="{FF2B5EF4-FFF2-40B4-BE49-F238E27FC236}">
                <a16:creationId xmlns:a16="http://schemas.microsoft.com/office/drawing/2014/main" id="{A27BA29A-2E58-4D4E-912F-2DDBB2398015}"/>
              </a:ext>
            </a:extLst>
          </p:cNvPr>
          <p:cNvPicPr>
            <a:picLocks noChangeAspect="1"/>
          </p:cNvPicPr>
          <p:nvPr/>
        </p:nvPicPr>
        <p:blipFill>
          <a:blip r:embed="rId4"/>
          <a:stretch>
            <a:fillRect/>
          </a:stretch>
        </p:blipFill>
        <p:spPr>
          <a:xfrm>
            <a:off x="4572000" y="863106"/>
            <a:ext cx="4686990" cy="3351086"/>
          </a:xfrm>
          <a:prstGeom prst="rect">
            <a:avLst/>
          </a:prstGeom>
        </p:spPr>
      </p:pic>
      <p:sp>
        <p:nvSpPr>
          <p:cNvPr id="9" name="Elipse 8">
            <a:extLst>
              <a:ext uri="{FF2B5EF4-FFF2-40B4-BE49-F238E27FC236}">
                <a16:creationId xmlns:a16="http://schemas.microsoft.com/office/drawing/2014/main" id="{050A09A7-0225-43B4-8989-2CA4AF8A0701}"/>
              </a:ext>
            </a:extLst>
          </p:cNvPr>
          <p:cNvSpPr/>
          <p:nvPr/>
        </p:nvSpPr>
        <p:spPr>
          <a:xfrm>
            <a:off x="7447547" y="2192898"/>
            <a:ext cx="1696453" cy="265176"/>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15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69A4FC-D028-45BB-B0E9-F1E2F807572E}"/>
              </a:ext>
            </a:extLst>
          </p:cNvPr>
          <p:cNvSpPr>
            <a:spLocks noGrp="1"/>
          </p:cNvSpPr>
          <p:nvPr>
            <p:ph type="title"/>
          </p:nvPr>
        </p:nvSpPr>
        <p:spPr/>
        <p:txBody>
          <a:bodyPr>
            <a:noAutofit/>
          </a:bodyPr>
          <a:lstStyle/>
          <a:p>
            <a:r>
              <a:rPr lang="en-US" sz="2700" dirty="0"/>
              <a:t>Implication</a:t>
            </a:r>
            <a:r>
              <a:rPr lang="es-MX" sz="2700" dirty="0"/>
              <a:t> of </a:t>
            </a:r>
            <a:r>
              <a:rPr lang="en-US" sz="2700" dirty="0"/>
              <a:t>First</a:t>
            </a:r>
            <a:r>
              <a:rPr lang="es-MX" sz="2700" dirty="0"/>
              <a:t>-Line ARV Tx </a:t>
            </a:r>
            <a:r>
              <a:rPr lang="en-029" sz="2700" dirty="0"/>
              <a:t>choice</a:t>
            </a:r>
            <a:r>
              <a:rPr lang="es-MX" sz="2700" dirty="0"/>
              <a:t> on </a:t>
            </a:r>
            <a:r>
              <a:rPr lang="en-US" sz="2700" dirty="0"/>
              <a:t>Second</a:t>
            </a:r>
            <a:r>
              <a:rPr lang="es-MX" sz="2700" dirty="0"/>
              <a:t>-Line </a:t>
            </a:r>
            <a:r>
              <a:rPr lang="en-US" sz="2700" dirty="0"/>
              <a:t>Options</a:t>
            </a:r>
            <a:r>
              <a:rPr lang="es-MX" sz="2700" dirty="0"/>
              <a:t> in RLS</a:t>
            </a:r>
          </a:p>
        </p:txBody>
      </p:sp>
      <p:sp>
        <p:nvSpPr>
          <p:cNvPr id="9" name="Marcador de texto 8">
            <a:extLst>
              <a:ext uri="{FF2B5EF4-FFF2-40B4-BE49-F238E27FC236}">
                <a16:creationId xmlns:a16="http://schemas.microsoft.com/office/drawing/2014/main" id="{AB659C2C-841E-4ACA-A81B-3D833FD51F3D}"/>
              </a:ext>
            </a:extLst>
          </p:cNvPr>
          <p:cNvSpPr>
            <a:spLocks noGrp="1"/>
          </p:cNvSpPr>
          <p:nvPr>
            <p:ph type="body" idx="1"/>
          </p:nvPr>
        </p:nvSpPr>
        <p:spPr>
          <a:xfrm>
            <a:off x="568240" y="1542198"/>
            <a:ext cx="8222834" cy="426372"/>
          </a:xfrm>
        </p:spPr>
        <p:txBody>
          <a:bodyPr>
            <a:normAutofit fontScale="92500" lnSpcReduction="10000"/>
          </a:bodyPr>
          <a:lstStyle/>
          <a:p>
            <a:r>
              <a:rPr lang="en-US" dirty="0"/>
              <a:t>Patterns of DRM from patients failing AZT-containing ART vs TDF</a:t>
            </a:r>
          </a:p>
        </p:txBody>
      </p:sp>
      <p:sp>
        <p:nvSpPr>
          <p:cNvPr id="3" name="Marcador de contenido 2">
            <a:extLst>
              <a:ext uri="{FF2B5EF4-FFF2-40B4-BE49-F238E27FC236}">
                <a16:creationId xmlns:a16="http://schemas.microsoft.com/office/drawing/2014/main" id="{A3B9DDC6-A72A-48C9-8673-87A9AEE371BE}"/>
              </a:ext>
            </a:extLst>
          </p:cNvPr>
          <p:cNvSpPr>
            <a:spLocks noGrp="1"/>
          </p:cNvSpPr>
          <p:nvPr>
            <p:ph sz="half" idx="2"/>
          </p:nvPr>
        </p:nvSpPr>
        <p:spPr/>
        <p:txBody>
          <a:bodyPr>
            <a:normAutofit fontScale="77500" lnSpcReduction="20000"/>
          </a:bodyPr>
          <a:lstStyle/>
          <a:p>
            <a:r>
              <a:rPr lang="en-US" sz="2200" dirty="0"/>
              <a:t>Predicted susceptibility to second-line tx NRTI backbone options</a:t>
            </a:r>
          </a:p>
          <a:p>
            <a:pPr lvl="1"/>
            <a:endParaRPr lang="en-US" sz="1600" dirty="0"/>
          </a:p>
          <a:p>
            <a:r>
              <a:rPr lang="en-US" sz="2200" dirty="0"/>
              <a:t>Nigeria  n=191 pts</a:t>
            </a:r>
          </a:p>
          <a:p>
            <a:endParaRPr lang="en-US" sz="2200" dirty="0"/>
          </a:p>
          <a:p>
            <a:r>
              <a:rPr lang="en-US" sz="2200" dirty="0"/>
              <a:t>In  stratified evaluation, pts with 0-6 months between tested VL samples had no difference in the proportion of compromised drugs to 2LR</a:t>
            </a:r>
          </a:p>
          <a:p>
            <a:endParaRPr lang="en-US" sz="2200" dirty="0"/>
          </a:p>
          <a:p>
            <a:r>
              <a:rPr lang="en-US" sz="2200" dirty="0"/>
              <a:t>Those </a:t>
            </a:r>
            <a:r>
              <a:rPr lang="en-US" sz="2200" b="1" dirty="0"/>
              <a:t>&gt;6 m  between samples had significant difference in  the proportion of compromised 2L NRTI</a:t>
            </a:r>
          </a:p>
        </p:txBody>
      </p:sp>
      <p:sp>
        <p:nvSpPr>
          <p:cNvPr id="8" name="Marcador de contenido 7">
            <a:extLst>
              <a:ext uri="{FF2B5EF4-FFF2-40B4-BE49-F238E27FC236}">
                <a16:creationId xmlns:a16="http://schemas.microsoft.com/office/drawing/2014/main" id="{89D81388-8200-4D52-A5D3-3DC2BCFFA469}"/>
              </a:ext>
            </a:extLst>
          </p:cNvPr>
          <p:cNvSpPr>
            <a:spLocks noGrp="1"/>
          </p:cNvSpPr>
          <p:nvPr>
            <p:ph sz="quarter" idx="4"/>
          </p:nvPr>
        </p:nvSpPr>
        <p:spPr/>
        <p:txBody>
          <a:bodyPr>
            <a:normAutofit fontScale="77500" lnSpcReduction="20000"/>
          </a:bodyPr>
          <a:lstStyle/>
          <a:p>
            <a:pPr lvl="4"/>
            <a:endParaRPr lang="en-US" dirty="0"/>
          </a:p>
          <a:p>
            <a:r>
              <a:rPr lang="en-US" sz="2200" dirty="0"/>
              <a:t>In multivariate analyses, </a:t>
            </a:r>
            <a:r>
              <a:rPr lang="en-US" sz="2200" b="1" dirty="0"/>
              <a:t>pts on 1LR AZT had 9.9  times higher odds of having a compromised 2LR NRTI option than pts on 1LR TDF</a:t>
            </a:r>
            <a:r>
              <a:rPr lang="en-US" sz="2200" dirty="0"/>
              <a:t>   </a:t>
            </a:r>
          </a:p>
          <a:p>
            <a:endParaRPr lang="en-US" dirty="0"/>
          </a:p>
        </p:txBody>
      </p:sp>
      <p:sp>
        <p:nvSpPr>
          <p:cNvPr id="4" name="CuadroTexto 3">
            <a:extLst>
              <a:ext uri="{FF2B5EF4-FFF2-40B4-BE49-F238E27FC236}">
                <a16:creationId xmlns:a16="http://schemas.microsoft.com/office/drawing/2014/main" id="{60C5B27D-285B-4FA6-BE8F-6977641CAE8E}"/>
              </a:ext>
            </a:extLst>
          </p:cNvPr>
          <p:cNvSpPr txBox="1"/>
          <p:nvPr/>
        </p:nvSpPr>
        <p:spPr>
          <a:xfrm>
            <a:off x="286602" y="5919857"/>
            <a:ext cx="5949849" cy="300082"/>
          </a:xfrm>
          <a:prstGeom prst="rect">
            <a:avLst/>
          </a:prstGeom>
          <a:noFill/>
        </p:spPr>
        <p:txBody>
          <a:bodyPr wrap="square" rtlCol="0">
            <a:spAutoFit/>
          </a:bodyPr>
          <a:lstStyle/>
          <a:p>
            <a:pPr algn="r"/>
            <a:r>
              <a:rPr lang="es-MX" sz="1350" dirty="0" err="1">
                <a:solidFill>
                  <a:schemeClr val="accent5">
                    <a:lumMod val="75000"/>
                  </a:schemeClr>
                </a:solidFill>
              </a:rPr>
              <a:t>Meloni</a:t>
            </a:r>
            <a:r>
              <a:rPr lang="es-MX" sz="1350" dirty="0">
                <a:solidFill>
                  <a:schemeClr val="accent5">
                    <a:lumMod val="75000"/>
                  </a:schemeClr>
                </a:solidFill>
              </a:rPr>
              <a:t> M et al  Open </a:t>
            </a:r>
            <a:r>
              <a:rPr lang="en-US" sz="1350" dirty="0">
                <a:solidFill>
                  <a:schemeClr val="accent5">
                    <a:lumMod val="75000"/>
                  </a:schemeClr>
                </a:solidFill>
              </a:rPr>
              <a:t>Forum</a:t>
            </a:r>
            <a:r>
              <a:rPr lang="es-MX" sz="1350" dirty="0">
                <a:solidFill>
                  <a:schemeClr val="accent5">
                    <a:lumMod val="75000"/>
                  </a:schemeClr>
                </a:solidFill>
              </a:rPr>
              <a:t> </a:t>
            </a:r>
            <a:r>
              <a:rPr lang="en-US" sz="1350" dirty="0">
                <a:solidFill>
                  <a:schemeClr val="accent5">
                    <a:lumMod val="75000"/>
                  </a:schemeClr>
                </a:solidFill>
              </a:rPr>
              <a:t>Infectious</a:t>
            </a:r>
            <a:r>
              <a:rPr lang="es-MX" sz="1350" dirty="0">
                <a:solidFill>
                  <a:schemeClr val="accent5">
                    <a:lumMod val="75000"/>
                  </a:schemeClr>
                </a:solidFill>
              </a:rPr>
              <a:t> </a:t>
            </a:r>
            <a:r>
              <a:rPr lang="en-US" sz="1350" dirty="0">
                <a:solidFill>
                  <a:schemeClr val="accent5">
                    <a:lumMod val="75000"/>
                  </a:schemeClr>
                </a:solidFill>
              </a:rPr>
              <a:t>Diseases</a:t>
            </a:r>
            <a:r>
              <a:rPr lang="es-MX" sz="1350" dirty="0">
                <a:solidFill>
                  <a:schemeClr val="accent5">
                    <a:lumMod val="75000"/>
                  </a:schemeClr>
                </a:solidFill>
              </a:rPr>
              <a:t> 2017   DOI: 10.1093/</a:t>
            </a:r>
            <a:r>
              <a:rPr lang="es-MX" sz="1350" dirty="0" err="1">
                <a:solidFill>
                  <a:schemeClr val="accent5">
                    <a:lumMod val="75000"/>
                  </a:schemeClr>
                </a:solidFill>
              </a:rPr>
              <a:t>ofid</a:t>
            </a:r>
            <a:r>
              <a:rPr lang="es-MX" sz="1350" dirty="0">
                <a:solidFill>
                  <a:schemeClr val="accent5">
                    <a:lumMod val="75000"/>
                  </a:schemeClr>
                </a:solidFill>
              </a:rPr>
              <a:t>/ofx233</a:t>
            </a:r>
          </a:p>
        </p:txBody>
      </p:sp>
      <p:pic>
        <p:nvPicPr>
          <p:cNvPr id="7" name="Imagen 6">
            <a:extLst>
              <a:ext uri="{FF2B5EF4-FFF2-40B4-BE49-F238E27FC236}">
                <a16:creationId xmlns:a16="http://schemas.microsoft.com/office/drawing/2014/main" id="{4C1EEE38-3A68-4782-BF01-8C688B6E0199}"/>
              </a:ext>
            </a:extLst>
          </p:cNvPr>
          <p:cNvPicPr>
            <a:picLocks noChangeAspect="1"/>
          </p:cNvPicPr>
          <p:nvPr/>
        </p:nvPicPr>
        <p:blipFill>
          <a:blip r:embed="rId3"/>
          <a:stretch>
            <a:fillRect/>
          </a:stretch>
        </p:blipFill>
        <p:spPr>
          <a:xfrm>
            <a:off x="4722125" y="3429000"/>
            <a:ext cx="4421875" cy="2490857"/>
          </a:xfrm>
          <a:prstGeom prst="rect">
            <a:avLst/>
          </a:prstGeom>
        </p:spPr>
      </p:pic>
    </p:spTree>
    <p:extLst>
      <p:ext uri="{BB962C8B-B14F-4D97-AF65-F5344CB8AC3E}">
        <p14:creationId xmlns:p14="http://schemas.microsoft.com/office/powerpoint/2010/main" val="1852342439"/>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11633</TotalTime>
  <Words>3138</Words>
  <Application>Microsoft Office PowerPoint</Application>
  <PresentationFormat>Presentación en pantalla (4:3)</PresentationFormat>
  <Paragraphs>384</Paragraphs>
  <Slides>16</Slides>
  <Notes>13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16</vt:i4>
      </vt:variant>
    </vt:vector>
  </HeadingPairs>
  <TitlesOfParts>
    <vt:vector size="26" baseType="lpstr">
      <vt:lpstr>ＭＳ Ｐゴシック</vt:lpstr>
      <vt:lpstr>ＭＳ Ｐゴシック</vt:lpstr>
      <vt:lpstr>Arial</vt:lpstr>
      <vt:lpstr>Calibri</vt:lpstr>
      <vt:lpstr>Gill Sans</vt:lpstr>
      <vt:lpstr>Gill Sans SemiBold</vt:lpstr>
      <vt:lpstr>Raleway</vt:lpstr>
      <vt:lpstr>Roboto</vt:lpstr>
      <vt:lpstr>Wingdings</vt:lpstr>
      <vt:lpstr>AIDS 2016_Template</vt:lpstr>
      <vt:lpstr>Sequencing strategies in resource-limited countries</vt:lpstr>
      <vt:lpstr>Disclosures</vt:lpstr>
      <vt:lpstr>ART in RLS</vt:lpstr>
      <vt:lpstr>Presentación de PowerPoint</vt:lpstr>
      <vt:lpstr>EARNEST: bPI + RAL Comparable to bPI + NRTIs and better than PI monotherapy</vt:lpstr>
      <vt:lpstr>DAWNING: Impact of NRTI Backbone on Efficacy of DTG vs LPV/RTV as Second-line ART</vt:lpstr>
      <vt:lpstr>ACTG 5288 Strategy Study in RLS for 3L ART</vt:lpstr>
      <vt:lpstr>ACTG 5288</vt:lpstr>
      <vt:lpstr>Implication of First-Line ARV Tx choice on Second-Line Options in RLS</vt:lpstr>
      <vt:lpstr>Pretreatment Drug Resistance in LMICs </vt:lpstr>
      <vt:lpstr>Other strategies, the experience from Latin America &amp; Caribbean 2.1 million (5.7%) PLHA</vt:lpstr>
      <vt:lpstr>Mexico, the role of an Advisor Committee</vt:lpstr>
      <vt:lpstr>Mexico, the role of an Advisor Committee </vt:lpstr>
      <vt:lpstr>Outline of ART in RLS </vt:lpstr>
      <vt:lpstr>Take-home Messages</vt:lpstr>
      <vt:lpstr>Acknowledgments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Leticia Perez</cp:lastModifiedBy>
  <cp:revision>271</cp:revision>
  <cp:lastPrinted>2017-01-16T15:31:13Z</cp:lastPrinted>
  <dcterms:created xsi:type="dcterms:W3CDTF">2017-01-13T09:09:35Z</dcterms:created>
  <dcterms:modified xsi:type="dcterms:W3CDTF">2018-07-25T09:57:56Z</dcterms:modified>
</cp:coreProperties>
</file>